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68" r:id="rId5"/>
    <p:sldId id="306" r:id="rId6"/>
    <p:sldId id="309" r:id="rId7"/>
    <p:sldId id="310" r:id="rId8"/>
    <p:sldId id="300" r:id="rId9"/>
    <p:sldId id="303" r:id="rId10"/>
    <p:sldId id="308" r:id="rId11"/>
    <p:sldId id="307" r:id="rId12"/>
    <p:sldId id="301" r:id="rId13"/>
    <p:sldId id="424" r:id="rId14"/>
    <p:sldId id="425" r:id="rId15"/>
    <p:sldId id="428" r:id="rId16"/>
    <p:sldId id="297" r:id="rId17"/>
    <p:sldId id="299" r:id="rId18"/>
    <p:sldId id="295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57AD6-E388-4CD8-8F8C-56B643C75872}">
          <p14:sldIdLst>
            <p14:sldId id="268"/>
            <p14:sldId id="306"/>
            <p14:sldId id="309"/>
            <p14:sldId id="310"/>
            <p14:sldId id="300"/>
            <p14:sldId id="303"/>
            <p14:sldId id="308"/>
          </p14:sldIdLst>
        </p14:section>
        <p14:section name="Untitled Section" id="{D71F5A6C-D2B6-4937-B5C9-AC881FE763D6}">
          <p14:sldIdLst>
            <p14:sldId id="307"/>
            <p14:sldId id="301"/>
            <p14:sldId id="424"/>
            <p14:sldId id="425"/>
            <p14:sldId id="428"/>
            <p14:sldId id="297"/>
            <p14:sldId id="299"/>
            <p14:sldId id="295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11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A998FC-A6C3-4107-A99C-B19FBA8B49F5}" type="doc">
      <dgm:prSet loTypeId="urn:microsoft.com/office/officeart/2016/7/layout/RepeatingBendingProcessNew" loCatId="process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A8B23CC9-BA1D-4EC9-A3F6-7A89D733847F}">
      <dgm:prSet/>
      <dgm:spPr/>
      <dgm:t>
        <a:bodyPr/>
        <a:lstStyle/>
        <a:p>
          <a:r>
            <a:rPr lang="en-US">
              <a:latin typeface="+mn-lt"/>
            </a:rPr>
            <a:t>Stage 1</a:t>
          </a:r>
        </a:p>
      </dgm:t>
    </dgm:pt>
    <dgm:pt modelId="{EFEF2A91-B936-4D43-9947-82ACEC897043}" type="parTrans" cxnId="{AD2AA0CD-025D-439E-BBA0-A1F57C081B54}">
      <dgm:prSet/>
      <dgm:spPr/>
      <dgm:t>
        <a:bodyPr/>
        <a:lstStyle/>
        <a:p>
          <a:endParaRPr lang="en-US"/>
        </a:p>
      </dgm:t>
    </dgm:pt>
    <dgm:pt modelId="{6A962966-B153-4FE4-A3EB-43E7DD761CF4}" type="sibTrans" cxnId="{AD2AA0CD-025D-439E-BBA0-A1F57C081B54}">
      <dgm:prSet/>
      <dgm:spPr/>
      <dgm:t>
        <a:bodyPr/>
        <a:lstStyle/>
        <a:p>
          <a:endParaRPr lang="en-US"/>
        </a:p>
      </dgm:t>
    </dgm:pt>
    <dgm:pt modelId="{C2ECDD74-D67E-4658-8273-79889CEEB1F2}">
      <dgm:prSet/>
      <dgm:spPr/>
      <dgm:t>
        <a:bodyPr/>
        <a:lstStyle/>
        <a:p>
          <a:pPr rtl="0"/>
          <a:r>
            <a:rPr lang="en-US">
              <a:latin typeface="+mn-lt"/>
            </a:rPr>
            <a:t>Register Online</a:t>
          </a:r>
        </a:p>
      </dgm:t>
    </dgm:pt>
    <dgm:pt modelId="{8ED27306-7A13-439A-AF19-633C96EE7456}" type="parTrans" cxnId="{0AF52801-31A8-440D-A68B-08EA133715B2}">
      <dgm:prSet/>
      <dgm:spPr/>
      <dgm:t>
        <a:bodyPr/>
        <a:lstStyle/>
        <a:p>
          <a:endParaRPr lang="en-US"/>
        </a:p>
      </dgm:t>
    </dgm:pt>
    <dgm:pt modelId="{37F718AD-DDB7-4A9D-833C-167883D01955}" type="sibTrans" cxnId="{0AF52801-31A8-440D-A68B-08EA133715B2}">
      <dgm:prSet/>
      <dgm:spPr/>
      <dgm:t>
        <a:bodyPr/>
        <a:lstStyle/>
        <a:p>
          <a:endParaRPr lang="en-US"/>
        </a:p>
      </dgm:t>
    </dgm:pt>
    <dgm:pt modelId="{41B762C2-B2B2-498D-ADC1-0C8BBF3D572F}">
      <dgm:prSet/>
      <dgm:spPr/>
      <dgm:t>
        <a:bodyPr/>
        <a:lstStyle/>
        <a:p>
          <a:r>
            <a:rPr lang="en-US">
              <a:latin typeface="+mn-lt"/>
            </a:rPr>
            <a:t>Stage 2</a:t>
          </a:r>
        </a:p>
      </dgm:t>
    </dgm:pt>
    <dgm:pt modelId="{711B58EA-B74E-471F-BAC9-E259547C24A4}" type="parTrans" cxnId="{F94E5546-B5FF-40F7-A4FE-0C81A1BA7BA9}">
      <dgm:prSet/>
      <dgm:spPr/>
      <dgm:t>
        <a:bodyPr/>
        <a:lstStyle/>
        <a:p>
          <a:endParaRPr lang="en-US"/>
        </a:p>
      </dgm:t>
    </dgm:pt>
    <dgm:pt modelId="{B5F45480-2639-49E5-BEEB-D342828A8D88}" type="sibTrans" cxnId="{F94E5546-B5FF-40F7-A4FE-0C81A1BA7BA9}">
      <dgm:prSet/>
      <dgm:spPr/>
      <dgm:t>
        <a:bodyPr/>
        <a:lstStyle/>
        <a:p>
          <a:endParaRPr lang="en-US"/>
        </a:p>
      </dgm:t>
    </dgm:pt>
    <dgm:pt modelId="{BA6D1B1B-C4ED-45B8-BA6A-D7F131ECD39E}">
      <dgm:prSet/>
      <dgm:spPr/>
      <dgm:t>
        <a:bodyPr/>
        <a:lstStyle/>
        <a:p>
          <a:pPr rtl="0"/>
          <a:r>
            <a:rPr lang="en-US">
              <a:latin typeface="+mn-lt"/>
            </a:rPr>
            <a:t>Online Mathematical, Verbal and Mechanical Test</a:t>
          </a:r>
        </a:p>
      </dgm:t>
    </dgm:pt>
    <dgm:pt modelId="{A225D627-E9DA-4F5C-A30A-ADE98E434B90}" type="parTrans" cxnId="{5678A90F-0C7C-4C8A-8EEC-43A8AA686863}">
      <dgm:prSet/>
      <dgm:spPr/>
      <dgm:t>
        <a:bodyPr/>
        <a:lstStyle/>
        <a:p>
          <a:endParaRPr lang="en-US"/>
        </a:p>
      </dgm:t>
    </dgm:pt>
    <dgm:pt modelId="{D079C6C6-317D-4BE3-9311-0514D56944CB}" type="sibTrans" cxnId="{5678A90F-0C7C-4C8A-8EEC-43A8AA686863}">
      <dgm:prSet/>
      <dgm:spPr/>
      <dgm:t>
        <a:bodyPr/>
        <a:lstStyle/>
        <a:p>
          <a:endParaRPr lang="en-US"/>
        </a:p>
      </dgm:t>
    </dgm:pt>
    <dgm:pt modelId="{4C4785D7-8A75-4D32-8356-62BCE0B81C7B}">
      <dgm:prSet/>
      <dgm:spPr/>
      <dgm:t>
        <a:bodyPr/>
        <a:lstStyle/>
        <a:p>
          <a:r>
            <a:rPr lang="en-US">
              <a:latin typeface="+mn-lt"/>
            </a:rPr>
            <a:t>Stage 3</a:t>
          </a:r>
        </a:p>
      </dgm:t>
    </dgm:pt>
    <dgm:pt modelId="{799B5701-A231-4B7F-BC35-58128B546DBB}" type="parTrans" cxnId="{4A88BBD9-D0B3-4027-A54A-FABF7DEBBE24}">
      <dgm:prSet/>
      <dgm:spPr/>
      <dgm:t>
        <a:bodyPr/>
        <a:lstStyle/>
        <a:p>
          <a:endParaRPr lang="en-US"/>
        </a:p>
      </dgm:t>
    </dgm:pt>
    <dgm:pt modelId="{FBF4CD72-394D-4F5E-B13B-D288A14C9292}" type="sibTrans" cxnId="{4A88BBD9-D0B3-4027-A54A-FABF7DEBBE24}">
      <dgm:prSet/>
      <dgm:spPr/>
      <dgm:t>
        <a:bodyPr/>
        <a:lstStyle/>
        <a:p>
          <a:endParaRPr lang="en-US"/>
        </a:p>
      </dgm:t>
    </dgm:pt>
    <dgm:pt modelId="{A344BE27-BCCA-4A56-9515-0944D28FEA95}">
      <dgm:prSet/>
      <dgm:spPr/>
      <dgm:t>
        <a:bodyPr/>
        <a:lstStyle/>
        <a:p>
          <a:pPr rtl="0"/>
          <a:r>
            <a:rPr lang="en-US">
              <a:latin typeface="+mn-lt"/>
            </a:rPr>
            <a:t>Role Related Testing</a:t>
          </a:r>
        </a:p>
      </dgm:t>
    </dgm:pt>
    <dgm:pt modelId="{D30C3CA2-47E7-468F-82DA-A32501367373}" type="parTrans" cxnId="{38E9BDD6-5B72-414A-8609-6D8E7922798F}">
      <dgm:prSet/>
      <dgm:spPr/>
      <dgm:t>
        <a:bodyPr/>
        <a:lstStyle/>
        <a:p>
          <a:endParaRPr lang="en-US"/>
        </a:p>
      </dgm:t>
    </dgm:pt>
    <dgm:pt modelId="{92974AA2-51EA-4187-AEEB-F6048FA6D74F}" type="sibTrans" cxnId="{38E9BDD6-5B72-414A-8609-6D8E7922798F}">
      <dgm:prSet/>
      <dgm:spPr/>
      <dgm:t>
        <a:bodyPr/>
        <a:lstStyle/>
        <a:p>
          <a:endParaRPr lang="en-US"/>
        </a:p>
      </dgm:t>
    </dgm:pt>
    <dgm:pt modelId="{8B7F6D23-2A87-47D0-8BDE-AE2FB7B9932E}">
      <dgm:prSet/>
      <dgm:spPr/>
      <dgm:t>
        <a:bodyPr/>
        <a:lstStyle/>
        <a:p>
          <a:r>
            <a:rPr lang="en-US">
              <a:latin typeface="+mn-lt"/>
            </a:rPr>
            <a:t>Stage 4</a:t>
          </a:r>
        </a:p>
      </dgm:t>
    </dgm:pt>
    <dgm:pt modelId="{E9543AE2-B9BA-4FBB-9BDD-4C9575884252}" type="parTrans" cxnId="{17D556C0-2E19-4FF6-89BC-C543CC872930}">
      <dgm:prSet/>
      <dgm:spPr/>
      <dgm:t>
        <a:bodyPr/>
        <a:lstStyle/>
        <a:p>
          <a:endParaRPr lang="en-US"/>
        </a:p>
      </dgm:t>
    </dgm:pt>
    <dgm:pt modelId="{0A06AA4C-C9EB-4D75-A722-20CEEE6C4558}" type="sibTrans" cxnId="{17D556C0-2E19-4FF6-89BC-C543CC872930}">
      <dgm:prSet/>
      <dgm:spPr/>
      <dgm:t>
        <a:bodyPr/>
        <a:lstStyle/>
        <a:p>
          <a:endParaRPr lang="en-US"/>
        </a:p>
      </dgm:t>
    </dgm:pt>
    <dgm:pt modelId="{190A8037-A0D7-48DD-8FE8-19852EB6CE12}">
      <dgm:prSet/>
      <dgm:spPr/>
      <dgm:t>
        <a:bodyPr/>
        <a:lstStyle/>
        <a:p>
          <a:pPr rtl="0"/>
          <a:r>
            <a:rPr lang="en-US">
              <a:latin typeface="+mn-lt"/>
            </a:rPr>
            <a:t>Interview and Presentation</a:t>
          </a:r>
        </a:p>
      </dgm:t>
    </dgm:pt>
    <dgm:pt modelId="{A4C16621-66CB-456C-A6DB-2BD4920E0FC7}" type="parTrans" cxnId="{FB22A0FB-B8D1-4C65-90FC-A8EDF46E2B32}">
      <dgm:prSet/>
      <dgm:spPr/>
      <dgm:t>
        <a:bodyPr/>
        <a:lstStyle/>
        <a:p>
          <a:endParaRPr lang="en-US"/>
        </a:p>
      </dgm:t>
    </dgm:pt>
    <dgm:pt modelId="{F5045B76-0089-4341-BBF8-CE64AD4ADD78}" type="sibTrans" cxnId="{FB22A0FB-B8D1-4C65-90FC-A8EDF46E2B32}">
      <dgm:prSet/>
      <dgm:spPr/>
      <dgm:t>
        <a:bodyPr/>
        <a:lstStyle/>
        <a:p>
          <a:endParaRPr lang="en-US"/>
        </a:p>
      </dgm:t>
    </dgm:pt>
    <dgm:pt modelId="{591B3A00-CDE9-4C47-83E4-A0436E2C89BA}">
      <dgm:prSet/>
      <dgm:spPr/>
      <dgm:t>
        <a:bodyPr/>
        <a:lstStyle/>
        <a:p>
          <a:pPr rtl="0"/>
          <a:r>
            <a:rPr lang="en-US">
              <a:latin typeface="+mn-lt"/>
            </a:rPr>
            <a:t>Stage 5</a:t>
          </a:r>
        </a:p>
      </dgm:t>
    </dgm:pt>
    <dgm:pt modelId="{040F3F65-6E15-463D-9566-5439128F2E43}" type="parTrans" cxnId="{5A25331A-CFB0-4F2E-A190-D2E545F261F2}">
      <dgm:prSet/>
      <dgm:spPr/>
      <dgm:t>
        <a:bodyPr/>
        <a:lstStyle/>
        <a:p>
          <a:endParaRPr lang="en-US"/>
        </a:p>
      </dgm:t>
    </dgm:pt>
    <dgm:pt modelId="{F64AA599-8537-4F54-85C8-7FA4D16DDC9C}" type="sibTrans" cxnId="{5A25331A-CFB0-4F2E-A190-D2E545F261F2}">
      <dgm:prSet/>
      <dgm:spPr/>
      <dgm:t>
        <a:bodyPr/>
        <a:lstStyle/>
        <a:p>
          <a:endParaRPr lang="en-US"/>
        </a:p>
      </dgm:t>
    </dgm:pt>
    <dgm:pt modelId="{D7C204AA-3E8A-4679-894F-0DE1C55599AC}">
      <dgm:prSet phldr="0"/>
      <dgm:spPr/>
      <dgm:t>
        <a:bodyPr/>
        <a:lstStyle/>
        <a:p>
          <a:r>
            <a:rPr lang="en-GB">
              <a:latin typeface="+mn-lt"/>
            </a:rPr>
            <a:t>Recruitment Closes 18 October 2026</a:t>
          </a:r>
        </a:p>
      </dgm:t>
    </dgm:pt>
    <dgm:pt modelId="{0083DF3D-4904-44EB-8EA9-D9C736E82BE4}" type="parTrans" cxnId="{C208E3F6-5207-4AD3-AAA5-7A371885B079}">
      <dgm:prSet/>
      <dgm:spPr/>
      <dgm:t>
        <a:bodyPr/>
        <a:lstStyle/>
        <a:p>
          <a:endParaRPr lang="en-GB"/>
        </a:p>
      </dgm:t>
    </dgm:pt>
    <dgm:pt modelId="{E5986AB7-D01D-4D38-A77F-892E6F7E6863}" type="sibTrans" cxnId="{C208E3F6-5207-4AD3-AAA5-7A371885B079}">
      <dgm:prSet/>
      <dgm:spPr/>
      <dgm:t>
        <a:bodyPr/>
        <a:lstStyle/>
        <a:p>
          <a:endParaRPr lang="en-US"/>
        </a:p>
      </dgm:t>
    </dgm:pt>
    <dgm:pt modelId="{52E1A4A5-5490-40EA-9ACD-3F111E095FCB}">
      <dgm:prSet phldr="0"/>
      <dgm:spPr/>
      <dgm:t>
        <a:bodyPr/>
        <a:lstStyle/>
        <a:p>
          <a:r>
            <a:rPr lang="en-US">
              <a:latin typeface="+mn-lt"/>
            </a:rPr>
            <a:t>19 October – 1 November 2026</a:t>
          </a:r>
          <a:endParaRPr lang="en-GB">
            <a:latin typeface="+mn-lt"/>
          </a:endParaRPr>
        </a:p>
      </dgm:t>
    </dgm:pt>
    <dgm:pt modelId="{1CB31103-DE00-4C2B-B0D9-64D6D893B431}" type="parTrans" cxnId="{A0C80C01-9103-4A94-AAC7-BA371DFA924D}">
      <dgm:prSet/>
      <dgm:spPr/>
      <dgm:t>
        <a:bodyPr/>
        <a:lstStyle/>
        <a:p>
          <a:endParaRPr lang="en-GB"/>
        </a:p>
      </dgm:t>
    </dgm:pt>
    <dgm:pt modelId="{EAE2ABDA-5233-4472-A68C-0F595127E6A9}" type="sibTrans" cxnId="{A0C80C01-9103-4A94-AAC7-BA371DFA924D}">
      <dgm:prSet/>
      <dgm:spPr/>
      <dgm:t>
        <a:bodyPr/>
        <a:lstStyle/>
        <a:p>
          <a:endParaRPr lang="en-US"/>
        </a:p>
      </dgm:t>
    </dgm:pt>
    <dgm:pt modelId="{DA6D1FF3-17C2-4DBC-B15E-F93DF1C5647F}">
      <dgm:prSet phldr="0"/>
      <dgm:spPr/>
      <dgm:t>
        <a:bodyPr/>
        <a:lstStyle/>
        <a:p>
          <a:r>
            <a:rPr lang="en-US">
              <a:latin typeface="+mn-lt"/>
            </a:rPr>
            <a:t>16 – 23 November 2026</a:t>
          </a:r>
        </a:p>
      </dgm:t>
    </dgm:pt>
    <dgm:pt modelId="{CFF93808-73BC-45A8-9147-8799455B6497}" type="parTrans" cxnId="{A34FB5E3-DC2D-41F9-94BA-A521BD1D1C88}">
      <dgm:prSet/>
      <dgm:spPr/>
      <dgm:t>
        <a:bodyPr/>
        <a:lstStyle/>
        <a:p>
          <a:endParaRPr lang="en-GB"/>
        </a:p>
      </dgm:t>
    </dgm:pt>
    <dgm:pt modelId="{3FF7BFC0-352D-4D61-9280-20673B483D2A}" type="sibTrans" cxnId="{A34FB5E3-DC2D-41F9-94BA-A521BD1D1C88}">
      <dgm:prSet/>
      <dgm:spPr/>
      <dgm:t>
        <a:bodyPr/>
        <a:lstStyle/>
        <a:p>
          <a:endParaRPr lang="en-US"/>
        </a:p>
      </dgm:t>
    </dgm:pt>
    <dgm:pt modelId="{42C427B6-F9B8-4647-B53D-0878E3B3D6DF}">
      <dgm:prSet phldr="0"/>
      <dgm:spPr/>
      <dgm:t>
        <a:bodyPr/>
        <a:lstStyle/>
        <a:p>
          <a:r>
            <a:rPr lang="en-US">
              <a:latin typeface="+mn-lt"/>
            </a:rPr>
            <a:t>7 – 18 December 2026</a:t>
          </a:r>
          <a:endParaRPr lang="en-GB">
            <a:latin typeface="+mn-lt"/>
          </a:endParaRPr>
        </a:p>
      </dgm:t>
    </dgm:pt>
    <dgm:pt modelId="{324F7396-E899-4216-B3EF-FADB79806816}" type="parTrans" cxnId="{DC33FF45-906E-4BCD-BF97-D68BE2CFC6EE}">
      <dgm:prSet/>
      <dgm:spPr/>
      <dgm:t>
        <a:bodyPr/>
        <a:lstStyle/>
        <a:p>
          <a:endParaRPr lang="en-GB"/>
        </a:p>
      </dgm:t>
    </dgm:pt>
    <dgm:pt modelId="{6ADBA383-E4D2-42BC-91F1-DBEE4221F92E}" type="sibTrans" cxnId="{DC33FF45-906E-4BCD-BF97-D68BE2CFC6EE}">
      <dgm:prSet/>
      <dgm:spPr/>
      <dgm:t>
        <a:bodyPr/>
        <a:lstStyle/>
        <a:p>
          <a:endParaRPr lang="en-US"/>
        </a:p>
      </dgm:t>
    </dgm:pt>
    <dgm:pt modelId="{CCF7592A-B8B5-4B97-A6AA-9B35FAE56546}">
      <dgm:prSet phldr="0"/>
      <dgm:spPr/>
      <dgm:t>
        <a:bodyPr/>
        <a:lstStyle/>
        <a:p>
          <a:pPr rtl="0"/>
          <a:r>
            <a:rPr lang="en-US">
              <a:latin typeface="+mn-lt"/>
            </a:rPr>
            <a:t>Fitness, Medical and Pre-employment Checks</a:t>
          </a:r>
          <a:endParaRPr lang="en-GB">
            <a:latin typeface="+mn-lt"/>
          </a:endParaRPr>
        </a:p>
      </dgm:t>
    </dgm:pt>
    <dgm:pt modelId="{CE4A0A9F-6A08-402C-8C53-9C9FC0D4EB97}" type="parTrans" cxnId="{CC3D7D49-9E42-4B22-99E4-D484B7D68442}">
      <dgm:prSet/>
      <dgm:spPr/>
      <dgm:t>
        <a:bodyPr/>
        <a:lstStyle/>
        <a:p>
          <a:endParaRPr lang="en-GB"/>
        </a:p>
      </dgm:t>
    </dgm:pt>
    <dgm:pt modelId="{5B44D61E-83B7-4B15-9DEC-3A4BA1874E61}" type="sibTrans" cxnId="{CC3D7D49-9E42-4B22-99E4-D484B7D68442}">
      <dgm:prSet/>
      <dgm:spPr/>
      <dgm:t>
        <a:bodyPr/>
        <a:lstStyle/>
        <a:p>
          <a:endParaRPr lang="en-US"/>
        </a:p>
      </dgm:t>
    </dgm:pt>
    <dgm:pt modelId="{01A24426-AEAB-4132-B793-B8FA7EBBFFDF}">
      <dgm:prSet phldr="0"/>
      <dgm:spPr/>
      <dgm:t>
        <a:bodyPr/>
        <a:lstStyle/>
        <a:p>
          <a:pPr rtl="0"/>
          <a:r>
            <a:rPr lang="en-US">
              <a:latin typeface="+mn-lt"/>
            </a:rPr>
            <a:t>January &amp; February 2027 onwards</a:t>
          </a:r>
          <a:endParaRPr lang="en-GB">
            <a:latin typeface="+mn-lt"/>
          </a:endParaRPr>
        </a:p>
      </dgm:t>
    </dgm:pt>
    <dgm:pt modelId="{E2BC5442-1CC8-4434-9510-C63F514A1D40}" type="parTrans" cxnId="{0C8BBB2C-640E-4246-AF29-9DB87BA38A52}">
      <dgm:prSet/>
      <dgm:spPr/>
      <dgm:t>
        <a:bodyPr/>
        <a:lstStyle/>
        <a:p>
          <a:endParaRPr lang="en-GB"/>
        </a:p>
      </dgm:t>
    </dgm:pt>
    <dgm:pt modelId="{3CA804B5-BD8D-4DDE-BEA4-8418F3A21C34}" type="sibTrans" cxnId="{0C8BBB2C-640E-4246-AF29-9DB87BA38A52}">
      <dgm:prSet/>
      <dgm:spPr/>
      <dgm:t>
        <a:bodyPr/>
        <a:lstStyle/>
        <a:p>
          <a:endParaRPr lang="en-US"/>
        </a:p>
      </dgm:t>
    </dgm:pt>
    <dgm:pt modelId="{D7B4A255-D8AA-49FD-B756-A61D57341094}">
      <dgm:prSet phldr="0"/>
      <dgm:spPr/>
      <dgm:t>
        <a:bodyPr/>
        <a:lstStyle/>
        <a:p>
          <a:pPr rtl="0"/>
          <a:r>
            <a:rPr lang="en-US">
              <a:latin typeface="+mn-lt"/>
            </a:rPr>
            <a:t>Stage 6</a:t>
          </a:r>
          <a:endParaRPr lang="en-GB">
            <a:latin typeface="+mn-lt"/>
          </a:endParaRPr>
        </a:p>
      </dgm:t>
    </dgm:pt>
    <dgm:pt modelId="{86DC1A3C-CB16-402E-B8B3-40C6E3FC54DD}" type="parTrans" cxnId="{5ACC0030-7C4C-47C3-A809-BA8D32D13711}">
      <dgm:prSet/>
      <dgm:spPr/>
      <dgm:t>
        <a:bodyPr/>
        <a:lstStyle/>
        <a:p>
          <a:endParaRPr lang="en-GB"/>
        </a:p>
      </dgm:t>
    </dgm:pt>
    <dgm:pt modelId="{E7D0734B-B732-4395-AA17-D8C6F2897B82}" type="sibTrans" cxnId="{5ACC0030-7C4C-47C3-A809-BA8D32D13711}">
      <dgm:prSet/>
      <dgm:spPr/>
      <dgm:t>
        <a:bodyPr/>
        <a:lstStyle/>
        <a:p>
          <a:endParaRPr lang="en-US"/>
        </a:p>
      </dgm:t>
    </dgm:pt>
    <dgm:pt modelId="{3D5AD0B8-D718-414D-AA0E-F5DE6AA56176}">
      <dgm:prSet phldr="0"/>
      <dgm:spPr/>
      <dgm:t>
        <a:bodyPr/>
        <a:lstStyle/>
        <a:p>
          <a:pPr rtl="0"/>
          <a:r>
            <a:rPr lang="en-US">
              <a:latin typeface="+mn-lt"/>
            </a:rPr>
            <a:t>Course Begins</a:t>
          </a:r>
          <a:endParaRPr lang="en-GB">
            <a:latin typeface="+mn-lt"/>
          </a:endParaRPr>
        </a:p>
      </dgm:t>
    </dgm:pt>
    <dgm:pt modelId="{9CA5A2CC-B52C-4415-91E5-79E4BFCEDD58}" type="parTrans" cxnId="{52C47457-CCDB-4977-B2E3-9F73AA4BB631}">
      <dgm:prSet/>
      <dgm:spPr/>
      <dgm:t>
        <a:bodyPr/>
        <a:lstStyle/>
        <a:p>
          <a:endParaRPr lang="en-GB"/>
        </a:p>
      </dgm:t>
    </dgm:pt>
    <dgm:pt modelId="{9C14C73F-58A7-4524-94EF-B4D86AAC64D6}" type="sibTrans" cxnId="{52C47457-CCDB-4977-B2E3-9F73AA4BB631}">
      <dgm:prSet/>
      <dgm:spPr/>
      <dgm:t>
        <a:bodyPr/>
        <a:lstStyle/>
        <a:p>
          <a:endParaRPr lang="en-US"/>
        </a:p>
      </dgm:t>
    </dgm:pt>
    <dgm:pt modelId="{A0DDCE21-4A92-4A6A-AD9B-5A786E29E617}">
      <dgm:prSet phldr="0"/>
      <dgm:spPr/>
      <dgm:t>
        <a:bodyPr/>
        <a:lstStyle/>
        <a:p>
          <a:r>
            <a:rPr lang="en-US">
              <a:latin typeface="+mn-lt"/>
            </a:rPr>
            <a:t>Spring 2027</a:t>
          </a:r>
          <a:endParaRPr lang="en-GB">
            <a:latin typeface="+mn-lt"/>
          </a:endParaRPr>
        </a:p>
      </dgm:t>
    </dgm:pt>
    <dgm:pt modelId="{D297D75C-6F36-4788-A9C1-F6E52DF1B22F}" type="parTrans" cxnId="{3390C039-466B-418C-B90B-780AE2099F38}">
      <dgm:prSet/>
      <dgm:spPr/>
      <dgm:t>
        <a:bodyPr/>
        <a:lstStyle/>
        <a:p>
          <a:endParaRPr lang="en-GB"/>
        </a:p>
      </dgm:t>
    </dgm:pt>
    <dgm:pt modelId="{FCD97A22-54D5-4626-8441-B80593726EDE}" type="sibTrans" cxnId="{3390C039-466B-418C-B90B-780AE2099F38}">
      <dgm:prSet/>
      <dgm:spPr/>
      <dgm:t>
        <a:bodyPr/>
        <a:lstStyle/>
        <a:p>
          <a:endParaRPr lang="en-US"/>
        </a:p>
      </dgm:t>
    </dgm:pt>
    <dgm:pt modelId="{6D54FDBF-87FD-4095-A696-2B2DA1DC4112}" type="pres">
      <dgm:prSet presAssocID="{CBA998FC-A6C3-4107-A99C-B19FBA8B49F5}" presName="Name0" presStyleCnt="0">
        <dgm:presLayoutVars>
          <dgm:dir/>
          <dgm:resizeHandles val="exact"/>
        </dgm:presLayoutVars>
      </dgm:prSet>
      <dgm:spPr/>
    </dgm:pt>
    <dgm:pt modelId="{C672EEE2-E800-4ED3-9046-45AFC96268A0}" type="pres">
      <dgm:prSet presAssocID="{A8B23CC9-BA1D-4EC9-A3F6-7A89D733847F}" presName="node" presStyleLbl="node1" presStyleIdx="0" presStyleCnt="6">
        <dgm:presLayoutVars>
          <dgm:bulletEnabled val="1"/>
        </dgm:presLayoutVars>
      </dgm:prSet>
      <dgm:spPr>
        <a:solidFill>
          <a:schemeClr val="accent3"/>
        </a:solidFill>
      </dgm:spPr>
    </dgm:pt>
    <dgm:pt modelId="{AA4652A7-0423-4A7C-BAE0-2C7B6DE5D61A}" type="pres">
      <dgm:prSet presAssocID="{6A962966-B153-4FE4-A3EB-43E7DD761CF4}" presName="sibTrans" presStyleLbl="sibTrans1D1" presStyleIdx="0" presStyleCnt="5"/>
      <dgm:spPr/>
    </dgm:pt>
    <dgm:pt modelId="{2BC5C1E9-4F47-475D-97FC-5831B86BA323}" type="pres">
      <dgm:prSet presAssocID="{6A962966-B153-4FE4-A3EB-43E7DD761CF4}" presName="connectorText" presStyleLbl="sibTrans1D1" presStyleIdx="0" presStyleCnt="5"/>
      <dgm:spPr/>
    </dgm:pt>
    <dgm:pt modelId="{2FE28D1A-6C09-4048-B1C0-767812196479}" type="pres">
      <dgm:prSet presAssocID="{41B762C2-B2B2-498D-ADC1-0C8BBF3D572F}" presName="node" presStyleLbl="node1" presStyleIdx="1" presStyleCnt="6">
        <dgm:presLayoutVars>
          <dgm:bulletEnabled val="1"/>
        </dgm:presLayoutVars>
      </dgm:prSet>
      <dgm:spPr/>
    </dgm:pt>
    <dgm:pt modelId="{E5C9FD18-1B21-4E63-A6AC-34DC6E6D980F}" type="pres">
      <dgm:prSet presAssocID="{B5F45480-2639-49E5-BEEB-D342828A8D88}" presName="sibTrans" presStyleLbl="sibTrans1D1" presStyleIdx="1" presStyleCnt="5"/>
      <dgm:spPr/>
    </dgm:pt>
    <dgm:pt modelId="{7A41B584-04E0-43D1-BD83-5C64CDD9B163}" type="pres">
      <dgm:prSet presAssocID="{B5F45480-2639-49E5-BEEB-D342828A8D88}" presName="connectorText" presStyleLbl="sibTrans1D1" presStyleIdx="1" presStyleCnt="5"/>
      <dgm:spPr/>
    </dgm:pt>
    <dgm:pt modelId="{0BBC9713-01D6-4A4A-8701-0CE55AEAC033}" type="pres">
      <dgm:prSet presAssocID="{4C4785D7-8A75-4D32-8356-62BCE0B81C7B}" presName="node" presStyleLbl="node1" presStyleIdx="2" presStyleCnt="6">
        <dgm:presLayoutVars>
          <dgm:bulletEnabled val="1"/>
        </dgm:presLayoutVars>
      </dgm:prSet>
      <dgm:spPr>
        <a:solidFill>
          <a:schemeClr val="accent6">
            <a:lumMod val="75000"/>
          </a:schemeClr>
        </a:solidFill>
      </dgm:spPr>
    </dgm:pt>
    <dgm:pt modelId="{68C2EA19-1792-4612-AE80-52762A3D07FA}" type="pres">
      <dgm:prSet presAssocID="{FBF4CD72-394D-4F5E-B13B-D288A14C9292}" presName="sibTrans" presStyleLbl="sibTrans1D1" presStyleIdx="2" presStyleCnt="5"/>
      <dgm:spPr/>
    </dgm:pt>
    <dgm:pt modelId="{7464219B-6398-43D3-A66E-D63F6E49D78A}" type="pres">
      <dgm:prSet presAssocID="{FBF4CD72-394D-4F5E-B13B-D288A14C9292}" presName="connectorText" presStyleLbl="sibTrans1D1" presStyleIdx="2" presStyleCnt="5"/>
      <dgm:spPr/>
    </dgm:pt>
    <dgm:pt modelId="{83080DB5-1B6A-4806-A7BB-DD6E89A01BBD}" type="pres">
      <dgm:prSet presAssocID="{8B7F6D23-2A87-47D0-8BDE-AE2FB7B9932E}" presName="node" presStyleLbl="node1" presStyleIdx="3" presStyleCnt="6">
        <dgm:presLayoutVars>
          <dgm:bulletEnabled val="1"/>
        </dgm:presLayoutVars>
      </dgm:prSet>
      <dgm:spPr>
        <a:solidFill>
          <a:schemeClr val="accent1"/>
        </a:solidFill>
      </dgm:spPr>
    </dgm:pt>
    <dgm:pt modelId="{6B1447A5-EF7E-4591-84A8-193A6CBE9F28}" type="pres">
      <dgm:prSet presAssocID="{0A06AA4C-C9EB-4D75-A722-20CEEE6C4558}" presName="sibTrans" presStyleLbl="sibTrans1D1" presStyleIdx="3" presStyleCnt="5"/>
      <dgm:spPr/>
    </dgm:pt>
    <dgm:pt modelId="{9BB91ECA-5F5B-4A52-B86B-0DB83EF03624}" type="pres">
      <dgm:prSet presAssocID="{0A06AA4C-C9EB-4D75-A722-20CEEE6C4558}" presName="connectorText" presStyleLbl="sibTrans1D1" presStyleIdx="3" presStyleCnt="5"/>
      <dgm:spPr/>
    </dgm:pt>
    <dgm:pt modelId="{07E29A49-1D0A-417F-8A96-8F4D3745B4E7}" type="pres">
      <dgm:prSet presAssocID="{591B3A00-CDE9-4C47-83E4-A0436E2C89BA}" presName="node" presStyleLbl="node1" presStyleIdx="4" presStyleCnt="6">
        <dgm:presLayoutVars>
          <dgm:bulletEnabled val="1"/>
        </dgm:presLayoutVars>
      </dgm:prSet>
      <dgm:spPr>
        <a:solidFill>
          <a:schemeClr val="accent5">
            <a:lumMod val="60000"/>
            <a:lumOff val="40000"/>
          </a:schemeClr>
        </a:solidFill>
      </dgm:spPr>
    </dgm:pt>
    <dgm:pt modelId="{D477A144-8F9D-42AF-A83F-F77B4016396D}" type="pres">
      <dgm:prSet presAssocID="{F64AA599-8537-4F54-85C8-7FA4D16DDC9C}" presName="sibTrans" presStyleLbl="sibTrans1D1" presStyleIdx="4" presStyleCnt="5"/>
      <dgm:spPr/>
    </dgm:pt>
    <dgm:pt modelId="{435C832C-EADD-46EA-B4BF-50C7628FD29F}" type="pres">
      <dgm:prSet presAssocID="{F64AA599-8537-4F54-85C8-7FA4D16DDC9C}" presName="connectorText" presStyleLbl="sibTrans1D1" presStyleIdx="4" presStyleCnt="5"/>
      <dgm:spPr/>
    </dgm:pt>
    <dgm:pt modelId="{910E4CC9-E700-42DF-B7CD-F8C87611D48B}" type="pres">
      <dgm:prSet presAssocID="{D7B4A255-D8AA-49FD-B756-A61D57341094}" presName="node" presStyleLbl="node1" presStyleIdx="5" presStyleCnt="6">
        <dgm:presLayoutVars>
          <dgm:bulletEnabled val="1"/>
        </dgm:presLayoutVars>
      </dgm:prSet>
      <dgm:spPr>
        <a:solidFill>
          <a:schemeClr val="accent4">
            <a:lumMod val="75000"/>
          </a:schemeClr>
        </a:solidFill>
      </dgm:spPr>
    </dgm:pt>
  </dgm:ptLst>
  <dgm:cxnLst>
    <dgm:cxn modelId="{04B5B500-82B7-4B2C-87CD-F29E4E65B8E4}" type="presOf" srcId="{DA6D1FF3-17C2-4DBC-B15E-F93DF1C5647F}" destId="{0BBC9713-01D6-4A4A-8701-0CE55AEAC033}" srcOrd="0" destOrd="2" presId="urn:microsoft.com/office/officeart/2016/7/layout/RepeatingBendingProcessNew"/>
    <dgm:cxn modelId="{A0C80C01-9103-4A94-AAC7-BA371DFA924D}" srcId="{41B762C2-B2B2-498D-ADC1-0C8BBF3D572F}" destId="{52E1A4A5-5490-40EA-9ACD-3F111E095FCB}" srcOrd="1" destOrd="0" parTransId="{1CB31103-DE00-4C2B-B0D9-64D6D893B431}" sibTransId="{EAE2ABDA-5233-4472-A68C-0F595127E6A9}"/>
    <dgm:cxn modelId="{0AF52801-31A8-440D-A68B-08EA133715B2}" srcId="{A8B23CC9-BA1D-4EC9-A3F6-7A89D733847F}" destId="{C2ECDD74-D67E-4658-8273-79889CEEB1F2}" srcOrd="0" destOrd="0" parTransId="{8ED27306-7A13-439A-AF19-633C96EE7456}" sibTransId="{37F718AD-DDB7-4A9D-833C-167883D01955}"/>
    <dgm:cxn modelId="{5D71BB02-453B-4113-A158-68840B39936D}" type="presOf" srcId="{41B762C2-B2B2-498D-ADC1-0C8BBF3D572F}" destId="{2FE28D1A-6C09-4048-B1C0-767812196479}" srcOrd="0" destOrd="0" presId="urn:microsoft.com/office/officeart/2016/7/layout/RepeatingBendingProcessNew"/>
    <dgm:cxn modelId="{5678A90F-0C7C-4C8A-8EEC-43A8AA686863}" srcId="{41B762C2-B2B2-498D-ADC1-0C8BBF3D572F}" destId="{BA6D1B1B-C4ED-45B8-BA6A-D7F131ECD39E}" srcOrd="0" destOrd="0" parTransId="{A225D627-E9DA-4F5C-A30A-ADE98E434B90}" sibTransId="{D079C6C6-317D-4BE3-9311-0514D56944CB}"/>
    <dgm:cxn modelId="{F708F014-81A9-4EE6-8728-A8C9DC6DFC9C}" type="presOf" srcId="{591B3A00-CDE9-4C47-83E4-A0436E2C89BA}" destId="{07E29A49-1D0A-417F-8A96-8F4D3745B4E7}" srcOrd="0" destOrd="0" presId="urn:microsoft.com/office/officeart/2016/7/layout/RepeatingBendingProcessNew"/>
    <dgm:cxn modelId="{5A25331A-CFB0-4F2E-A190-D2E545F261F2}" srcId="{CBA998FC-A6C3-4107-A99C-B19FBA8B49F5}" destId="{591B3A00-CDE9-4C47-83E4-A0436E2C89BA}" srcOrd="4" destOrd="0" parTransId="{040F3F65-6E15-463D-9566-5439128F2E43}" sibTransId="{F64AA599-8537-4F54-85C8-7FA4D16DDC9C}"/>
    <dgm:cxn modelId="{E227572A-2F3A-403C-90FE-A21FDEE83503}" type="presOf" srcId="{A0DDCE21-4A92-4A6A-AD9B-5A786E29E617}" destId="{910E4CC9-E700-42DF-B7CD-F8C87611D48B}" srcOrd="0" destOrd="2" presId="urn:microsoft.com/office/officeart/2016/7/layout/RepeatingBendingProcessNew"/>
    <dgm:cxn modelId="{0C8BBB2C-640E-4246-AF29-9DB87BA38A52}" srcId="{591B3A00-CDE9-4C47-83E4-A0436E2C89BA}" destId="{01A24426-AEAB-4132-B793-B8FA7EBBFFDF}" srcOrd="1" destOrd="0" parTransId="{E2BC5442-1CC8-4434-9510-C63F514A1D40}" sibTransId="{3CA804B5-BD8D-4DDE-BEA4-8418F3A21C34}"/>
    <dgm:cxn modelId="{5ACC0030-7C4C-47C3-A809-BA8D32D13711}" srcId="{CBA998FC-A6C3-4107-A99C-B19FBA8B49F5}" destId="{D7B4A255-D8AA-49FD-B756-A61D57341094}" srcOrd="5" destOrd="0" parTransId="{86DC1A3C-CB16-402E-B8B3-40C6E3FC54DD}" sibTransId="{E7D0734B-B732-4395-AA17-D8C6F2897B82}"/>
    <dgm:cxn modelId="{74082B31-A951-452A-9932-FE8387CA692C}" type="presOf" srcId="{A344BE27-BCCA-4A56-9515-0944D28FEA95}" destId="{0BBC9713-01D6-4A4A-8701-0CE55AEAC033}" srcOrd="0" destOrd="1" presId="urn:microsoft.com/office/officeart/2016/7/layout/RepeatingBendingProcessNew"/>
    <dgm:cxn modelId="{37E8BD32-D604-4298-830C-D3EC6EC99570}" type="presOf" srcId="{FBF4CD72-394D-4F5E-B13B-D288A14C9292}" destId="{68C2EA19-1792-4612-AE80-52762A3D07FA}" srcOrd="0" destOrd="0" presId="urn:microsoft.com/office/officeart/2016/7/layout/RepeatingBendingProcessNew"/>
    <dgm:cxn modelId="{91AAD934-6B65-44B6-A25E-908B3D88D061}" type="presOf" srcId="{CBA998FC-A6C3-4107-A99C-B19FBA8B49F5}" destId="{6D54FDBF-87FD-4095-A696-2B2DA1DC4112}" srcOrd="0" destOrd="0" presId="urn:microsoft.com/office/officeart/2016/7/layout/RepeatingBendingProcessNew"/>
    <dgm:cxn modelId="{3390C039-466B-418C-B90B-780AE2099F38}" srcId="{D7B4A255-D8AA-49FD-B756-A61D57341094}" destId="{A0DDCE21-4A92-4A6A-AD9B-5A786E29E617}" srcOrd="1" destOrd="0" parTransId="{D297D75C-6F36-4788-A9C1-F6E52DF1B22F}" sibTransId="{FCD97A22-54D5-4626-8441-B80593726EDE}"/>
    <dgm:cxn modelId="{F8137D60-9AAE-4E48-ACA7-239F4EF88DA7}" type="presOf" srcId="{4C4785D7-8A75-4D32-8356-62BCE0B81C7B}" destId="{0BBC9713-01D6-4A4A-8701-0CE55AEAC033}" srcOrd="0" destOrd="0" presId="urn:microsoft.com/office/officeart/2016/7/layout/RepeatingBendingProcessNew"/>
    <dgm:cxn modelId="{DC33FF45-906E-4BCD-BF97-D68BE2CFC6EE}" srcId="{8B7F6D23-2A87-47D0-8BDE-AE2FB7B9932E}" destId="{42C427B6-F9B8-4647-B53D-0878E3B3D6DF}" srcOrd="1" destOrd="0" parTransId="{324F7396-E899-4216-B3EF-FADB79806816}" sibTransId="{6ADBA383-E4D2-42BC-91F1-DBEE4221F92E}"/>
    <dgm:cxn modelId="{F94E5546-B5FF-40F7-A4FE-0C81A1BA7BA9}" srcId="{CBA998FC-A6C3-4107-A99C-B19FBA8B49F5}" destId="{41B762C2-B2B2-498D-ADC1-0C8BBF3D572F}" srcOrd="1" destOrd="0" parTransId="{711B58EA-B74E-471F-BAC9-E259547C24A4}" sibTransId="{B5F45480-2639-49E5-BEEB-D342828A8D88}"/>
    <dgm:cxn modelId="{EAC6DB48-3D94-417B-8A5B-A347525A9571}" type="presOf" srcId="{C2ECDD74-D67E-4658-8273-79889CEEB1F2}" destId="{C672EEE2-E800-4ED3-9046-45AFC96268A0}" srcOrd="0" destOrd="1" presId="urn:microsoft.com/office/officeart/2016/7/layout/RepeatingBendingProcessNew"/>
    <dgm:cxn modelId="{CC3D7D49-9E42-4B22-99E4-D484B7D68442}" srcId="{591B3A00-CDE9-4C47-83E4-A0436E2C89BA}" destId="{CCF7592A-B8B5-4B97-A6AA-9B35FAE56546}" srcOrd="0" destOrd="0" parTransId="{CE4A0A9F-6A08-402C-8C53-9C9FC0D4EB97}" sibTransId="{5B44D61E-83B7-4B15-9DEC-3A4BA1874E61}"/>
    <dgm:cxn modelId="{B6E3474E-67F0-4FAC-83EF-630F9912C058}" type="presOf" srcId="{FBF4CD72-394D-4F5E-B13B-D288A14C9292}" destId="{7464219B-6398-43D3-A66E-D63F6E49D78A}" srcOrd="1" destOrd="0" presId="urn:microsoft.com/office/officeart/2016/7/layout/RepeatingBendingProcessNew"/>
    <dgm:cxn modelId="{F68B6B6F-8119-4A51-B444-18C035FE9D97}" type="presOf" srcId="{8B7F6D23-2A87-47D0-8BDE-AE2FB7B9932E}" destId="{83080DB5-1B6A-4806-A7BB-DD6E89A01BBD}" srcOrd="0" destOrd="0" presId="urn:microsoft.com/office/officeart/2016/7/layout/RepeatingBendingProcessNew"/>
    <dgm:cxn modelId="{4884EE51-02DC-4616-A60D-4CBE3B708854}" type="presOf" srcId="{D7C204AA-3E8A-4679-894F-0DE1C55599AC}" destId="{C672EEE2-E800-4ED3-9046-45AFC96268A0}" srcOrd="0" destOrd="2" presId="urn:microsoft.com/office/officeart/2016/7/layout/RepeatingBendingProcessNew"/>
    <dgm:cxn modelId="{78E4C675-044D-4C72-B003-074F5583504E}" type="presOf" srcId="{A8B23CC9-BA1D-4EC9-A3F6-7A89D733847F}" destId="{C672EEE2-E800-4ED3-9046-45AFC96268A0}" srcOrd="0" destOrd="0" presId="urn:microsoft.com/office/officeart/2016/7/layout/RepeatingBendingProcessNew"/>
    <dgm:cxn modelId="{52C47457-CCDB-4977-B2E3-9F73AA4BB631}" srcId="{D7B4A255-D8AA-49FD-B756-A61D57341094}" destId="{3D5AD0B8-D718-414D-AA0E-F5DE6AA56176}" srcOrd="0" destOrd="0" parTransId="{9CA5A2CC-B52C-4415-91E5-79E4BFCEDD58}" sibTransId="{9C14C73F-58A7-4524-94EF-B4D86AAC64D6}"/>
    <dgm:cxn modelId="{20590C7A-8329-4668-900F-1D0BE5D87C49}" type="presOf" srcId="{0A06AA4C-C9EB-4D75-A722-20CEEE6C4558}" destId="{6B1447A5-EF7E-4591-84A8-193A6CBE9F28}" srcOrd="0" destOrd="0" presId="urn:microsoft.com/office/officeart/2016/7/layout/RepeatingBendingProcessNew"/>
    <dgm:cxn modelId="{22673D89-5FC4-4E86-AC8D-75BB406E1CBD}" type="presOf" srcId="{CCF7592A-B8B5-4B97-A6AA-9B35FAE56546}" destId="{07E29A49-1D0A-417F-8A96-8F4D3745B4E7}" srcOrd="0" destOrd="1" presId="urn:microsoft.com/office/officeart/2016/7/layout/RepeatingBendingProcessNew"/>
    <dgm:cxn modelId="{D504268E-5A46-4F17-AAC5-82F9E362FF6D}" type="presOf" srcId="{BA6D1B1B-C4ED-45B8-BA6A-D7F131ECD39E}" destId="{2FE28D1A-6C09-4048-B1C0-767812196479}" srcOrd="0" destOrd="1" presId="urn:microsoft.com/office/officeart/2016/7/layout/RepeatingBendingProcessNew"/>
    <dgm:cxn modelId="{695B949F-7333-4A06-B10D-F14E25028C4A}" type="presOf" srcId="{B5F45480-2639-49E5-BEEB-D342828A8D88}" destId="{7A41B584-04E0-43D1-BD83-5C64CDD9B163}" srcOrd="1" destOrd="0" presId="urn:microsoft.com/office/officeart/2016/7/layout/RepeatingBendingProcessNew"/>
    <dgm:cxn modelId="{7B9D87A3-F261-4E84-8C9F-060F74857392}" type="presOf" srcId="{42C427B6-F9B8-4647-B53D-0878E3B3D6DF}" destId="{83080DB5-1B6A-4806-A7BB-DD6E89A01BBD}" srcOrd="0" destOrd="2" presId="urn:microsoft.com/office/officeart/2016/7/layout/RepeatingBendingProcessNew"/>
    <dgm:cxn modelId="{EE5598A5-3F00-4D14-A14D-05597067AF8A}" type="presOf" srcId="{B5F45480-2639-49E5-BEEB-D342828A8D88}" destId="{E5C9FD18-1B21-4E63-A6AC-34DC6E6D980F}" srcOrd="0" destOrd="0" presId="urn:microsoft.com/office/officeart/2016/7/layout/RepeatingBendingProcessNew"/>
    <dgm:cxn modelId="{17D556C0-2E19-4FF6-89BC-C543CC872930}" srcId="{CBA998FC-A6C3-4107-A99C-B19FBA8B49F5}" destId="{8B7F6D23-2A87-47D0-8BDE-AE2FB7B9932E}" srcOrd="3" destOrd="0" parTransId="{E9543AE2-B9BA-4FBB-9BDD-4C9575884252}" sibTransId="{0A06AA4C-C9EB-4D75-A722-20CEEE6C4558}"/>
    <dgm:cxn modelId="{AD2AA0CD-025D-439E-BBA0-A1F57C081B54}" srcId="{CBA998FC-A6C3-4107-A99C-B19FBA8B49F5}" destId="{A8B23CC9-BA1D-4EC9-A3F6-7A89D733847F}" srcOrd="0" destOrd="0" parTransId="{EFEF2A91-B936-4D43-9947-82ACEC897043}" sibTransId="{6A962966-B153-4FE4-A3EB-43E7DD761CF4}"/>
    <dgm:cxn modelId="{B5F25FD0-1A2E-41B1-A39A-21CCC9C497D0}" type="presOf" srcId="{6A962966-B153-4FE4-A3EB-43E7DD761CF4}" destId="{AA4652A7-0423-4A7C-BAE0-2C7B6DE5D61A}" srcOrd="0" destOrd="0" presId="urn:microsoft.com/office/officeart/2016/7/layout/RepeatingBendingProcessNew"/>
    <dgm:cxn modelId="{38E9BDD6-5B72-414A-8609-6D8E7922798F}" srcId="{4C4785D7-8A75-4D32-8356-62BCE0B81C7B}" destId="{A344BE27-BCCA-4A56-9515-0944D28FEA95}" srcOrd="0" destOrd="0" parTransId="{D30C3CA2-47E7-468F-82DA-A32501367373}" sibTransId="{92974AA2-51EA-4187-AEEB-F6048FA6D74F}"/>
    <dgm:cxn modelId="{4A88BBD9-D0B3-4027-A54A-FABF7DEBBE24}" srcId="{CBA998FC-A6C3-4107-A99C-B19FBA8B49F5}" destId="{4C4785D7-8A75-4D32-8356-62BCE0B81C7B}" srcOrd="2" destOrd="0" parTransId="{799B5701-A231-4B7F-BC35-58128B546DBB}" sibTransId="{FBF4CD72-394D-4F5E-B13B-D288A14C9292}"/>
    <dgm:cxn modelId="{3D6D09E0-0528-43B8-86D8-F38732284590}" type="presOf" srcId="{190A8037-A0D7-48DD-8FE8-19852EB6CE12}" destId="{83080DB5-1B6A-4806-A7BB-DD6E89A01BBD}" srcOrd="0" destOrd="1" presId="urn:microsoft.com/office/officeart/2016/7/layout/RepeatingBendingProcessNew"/>
    <dgm:cxn modelId="{E99F80E0-1E9A-4781-9BA3-C00C5FB9CA2E}" type="presOf" srcId="{3D5AD0B8-D718-414D-AA0E-F5DE6AA56176}" destId="{910E4CC9-E700-42DF-B7CD-F8C87611D48B}" srcOrd="0" destOrd="1" presId="urn:microsoft.com/office/officeart/2016/7/layout/RepeatingBendingProcessNew"/>
    <dgm:cxn modelId="{0FF6FBE1-E4FF-4F02-95C7-10F23740C0B3}" type="presOf" srcId="{F64AA599-8537-4F54-85C8-7FA4D16DDC9C}" destId="{D477A144-8F9D-42AF-A83F-F77B4016396D}" srcOrd="0" destOrd="0" presId="urn:microsoft.com/office/officeart/2016/7/layout/RepeatingBendingProcessNew"/>
    <dgm:cxn modelId="{A34FB5E3-DC2D-41F9-94BA-A521BD1D1C88}" srcId="{4C4785D7-8A75-4D32-8356-62BCE0B81C7B}" destId="{DA6D1FF3-17C2-4DBC-B15E-F93DF1C5647F}" srcOrd="1" destOrd="0" parTransId="{CFF93808-73BC-45A8-9147-8799455B6497}" sibTransId="{3FF7BFC0-352D-4D61-9280-20673B483D2A}"/>
    <dgm:cxn modelId="{D20F05E9-805A-4CC6-A46B-01D893DEC656}" type="presOf" srcId="{6A962966-B153-4FE4-A3EB-43E7DD761CF4}" destId="{2BC5C1E9-4F47-475D-97FC-5831B86BA323}" srcOrd="1" destOrd="0" presId="urn:microsoft.com/office/officeart/2016/7/layout/RepeatingBendingProcessNew"/>
    <dgm:cxn modelId="{D7565EE9-5DAF-48E2-93E4-2303FEF54B31}" type="presOf" srcId="{52E1A4A5-5490-40EA-9ACD-3F111E095FCB}" destId="{2FE28D1A-6C09-4048-B1C0-767812196479}" srcOrd="0" destOrd="2" presId="urn:microsoft.com/office/officeart/2016/7/layout/RepeatingBendingProcessNew"/>
    <dgm:cxn modelId="{3E063CF1-D7AE-4C93-A3AF-07C1EFDE93B5}" type="presOf" srcId="{01A24426-AEAB-4132-B793-B8FA7EBBFFDF}" destId="{07E29A49-1D0A-417F-8A96-8F4D3745B4E7}" srcOrd="0" destOrd="2" presId="urn:microsoft.com/office/officeart/2016/7/layout/RepeatingBendingProcessNew"/>
    <dgm:cxn modelId="{C208E3F6-5207-4AD3-AAA5-7A371885B079}" srcId="{A8B23CC9-BA1D-4EC9-A3F6-7A89D733847F}" destId="{D7C204AA-3E8A-4679-894F-0DE1C55599AC}" srcOrd="1" destOrd="0" parTransId="{0083DF3D-4904-44EB-8EA9-D9C736E82BE4}" sibTransId="{E5986AB7-D01D-4D38-A77F-892E6F7E6863}"/>
    <dgm:cxn modelId="{721744F7-A7BB-4D8F-843E-E5BFAEA171F5}" type="presOf" srcId="{F64AA599-8537-4F54-85C8-7FA4D16DDC9C}" destId="{435C832C-EADD-46EA-B4BF-50C7628FD29F}" srcOrd="1" destOrd="0" presId="urn:microsoft.com/office/officeart/2016/7/layout/RepeatingBendingProcessNew"/>
    <dgm:cxn modelId="{1DD2ECFA-0A24-4D96-A9EA-CB7356009EB2}" type="presOf" srcId="{D7B4A255-D8AA-49FD-B756-A61D57341094}" destId="{910E4CC9-E700-42DF-B7CD-F8C87611D48B}" srcOrd="0" destOrd="0" presId="urn:microsoft.com/office/officeart/2016/7/layout/RepeatingBendingProcessNew"/>
    <dgm:cxn modelId="{FB22A0FB-B8D1-4C65-90FC-A8EDF46E2B32}" srcId="{8B7F6D23-2A87-47D0-8BDE-AE2FB7B9932E}" destId="{190A8037-A0D7-48DD-8FE8-19852EB6CE12}" srcOrd="0" destOrd="0" parTransId="{A4C16621-66CB-456C-A6DB-2BD4920E0FC7}" sibTransId="{F5045B76-0089-4341-BBF8-CE64AD4ADD78}"/>
    <dgm:cxn modelId="{6E1505FF-FBFC-4EDD-9826-5A5559201399}" type="presOf" srcId="{0A06AA4C-C9EB-4D75-A722-20CEEE6C4558}" destId="{9BB91ECA-5F5B-4A52-B86B-0DB83EF03624}" srcOrd="1" destOrd="0" presId="urn:microsoft.com/office/officeart/2016/7/layout/RepeatingBendingProcessNew"/>
    <dgm:cxn modelId="{27D772C2-4FCA-45E0-B759-C1F66363E129}" type="presParOf" srcId="{6D54FDBF-87FD-4095-A696-2B2DA1DC4112}" destId="{C672EEE2-E800-4ED3-9046-45AFC96268A0}" srcOrd="0" destOrd="0" presId="urn:microsoft.com/office/officeart/2016/7/layout/RepeatingBendingProcessNew"/>
    <dgm:cxn modelId="{CD281DBE-DBB5-4856-90D3-2343B1D4242B}" type="presParOf" srcId="{6D54FDBF-87FD-4095-A696-2B2DA1DC4112}" destId="{AA4652A7-0423-4A7C-BAE0-2C7B6DE5D61A}" srcOrd="1" destOrd="0" presId="urn:microsoft.com/office/officeart/2016/7/layout/RepeatingBendingProcessNew"/>
    <dgm:cxn modelId="{3368C52E-490D-422E-A898-B9BD96464001}" type="presParOf" srcId="{AA4652A7-0423-4A7C-BAE0-2C7B6DE5D61A}" destId="{2BC5C1E9-4F47-475D-97FC-5831B86BA323}" srcOrd="0" destOrd="0" presId="urn:microsoft.com/office/officeart/2016/7/layout/RepeatingBendingProcessNew"/>
    <dgm:cxn modelId="{3064266E-79E6-4EE7-9D13-9DEE1DCD90BA}" type="presParOf" srcId="{6D54FDBF-87FD-4095-A696-2B2DA1DC4112}" destId="{2FE28D1A-6C09-4048-B1C0-767812196479}" srcOrd="2" destOrd="0" presId="urn:microsoft.com/office/officeart/2016/7/layout/RepeatingBendingProcessNew"/>
    <dgm:cxn modelId="{C3D6BA63-60CB-4402-A734-0CC992BD3098}" type="presParOf" srcId="{6D54FDBF-87FD-4095-A696-2B2DA1DC4112}" destId="{E5C9FD18-1B21-4E63-A6AC-34DC6E6D980F}" srcOrd="3" destOrd="0" presId="urn:microsoft.com/office/officeart/2016/7/layout/RepeatingBendingProcessNew"/>
    <dgm:cxn modelId="{1E1F237F-E4B3-45E8-9AFF-1BFBF2CC6DAB}" type="presParOf" srcId="{E5C9FD18-1B21-4E63-A6AC-34DC6E6D980F}" destId="{7A41B584-04E0-43D1-BD83-5C64CDD9B163}" srcOrd="0" destOrd="0" presId="urn:microsoft.com/office/officeart/2016/7/layout/RepeatingBendingProcessNew"/>
    <dgm:cxn modelId="{8AD2CDF1-132A-4F10-B362-2704542E5836}" type="presParOf" srcId="{6D54FDBF-87FD-4095-A696-2B2DA1DC4112}" destId="{0BBC9713-01D6-4A4A-8701-0CE55AEAC033}" srcOrd="4" destOrd="0" presId="urn:microsoft.com/office/officeart/2016/7/layout/RepeatingBendingProcessNew"/>
    <dgm:cxn modelId="{E55C4F06-6067-4210-B10E-43936DD170F1}" type="presParOf" srcId="{6D54FDBF-87FD-4095-A696-2B2DA1DC4112}" destId="{68C2EA19-1792-4612-AE80-52762A3D07FA}" srcOrd="5" destOrd="0" presId="urn:microsoft.com/office/officeart/2016/7/layout/RepeatingBendingProcessNew"/>
    <dgm:cxn modelId="{1DEEF8B9-7F3A-4BA1-8F99-B3FAA0059BC5}" type="presParOf" srcId="{68C2EA19-1792-4612-AE80-52762A3D07FA}" destId="{7464219B-6398-43D3-A66E-D63F6E49D78A}" srcOrd="0" destOrd="0" presId="urn:microsoft.com/office/officeart/2016/7/layout/RepeatingBendingProcessNew"/>
    <dgm:cxn modelId="{5C1ADC84-4448-467C-8911-C7C9A783115D}" type="presParOf" srcId="{6D54FDBF-87FD-4095-A696-2B2DA1DC4112}" destId="{83080DB5-1B6A-4806-A7BB-DD6E89A01BBD}" srcOrd="6" destOrd="0" presId="urn:microsoft.com/office/officeart/2016/7/layout/RepeatingBendingProcessNew"/>
    <dgm:cxn modelId="{12713CE8-89FD-40A7-BC97-E199E11F6480}" type="presParOf" srcId="{6D54FDBF-87FD-4095-A696-2B2DA1DC4112}" destId="{6B1447A5-EF7E-4591-84A8-193A6CBE9F28}" srcOrd="7" destOrd="0" presId="urn:microsoft.com/office/officeart/2016/7/layout/RepeatingBendingProcessNew"/>
    <dgm:cxn modelId="{005284ED-4F67-47C6-8A48-9A05D20496B2}" type="presParOf" srcId="{6B1447A5-EF7E-4591-84A8-193A6CBE9F28}" destId="{9BB91ECA-5F5B-4A52-B86B-0DB83EF03624}" srcOrd="0" destOrd="0" presId="urn:microsoft.com/office/officeart/2016/7/layout/RepeatingBendingProcessNew"/>
    <dgm:cxn modelId="{37020813-3B17-48F8-8797-835A9A42830F}" type="presParOf" srcId="{6D54FDBF-87FD-4095-A696-2B2DA1DC4112}" destId="{07E29A49-1D0A-417F-8A96-8F4D3745B4E7}" srcOrd="8" destOrd="0" presId="urn:microsoft.com/office/officeart/2016/7/layout/RepeatingBendingProcessNew"/>
    <dgm:cxn modelId="{189AAA61-1C8A-40A1-96DE-1A3927BE5F08}" type="presParOf" srcId="{6D54FDBF-87FD-4095-A696-2B2DA1DC4112}" destId="{D477A144-8F9D-42AF-A83F-F77B4016396D}" srcOrd="9" destOrd="0" presId="urn:microsoft.com/office/officeart/2016/7/layout/RepeatingBendingProcessNew"/>
    <dgm:cxn modelId="{6F5C4A6F-F73C-450F-9794-76DF56308DFC}" type="presParOf" srcId="{D477A144-8F9D-42AF-A83F-F77B4016396D}" destId="{435C832C-EADD-46EA-B4BF-50C7628FD29F}" srcOrd="0" destOrd="0" presId="urn:microsoft.com/office/officeart/2016/7/layout/RepeatingBendingProcessNew"/>
    <dgm:cxn modelId="{D2A2F6FA-3A4A-4660-9D03-87A832CBBE7F}" type="presParOf" srcId="{6D54FDBF-87FD-4095-A696-2B2DA1DC4112}" destId="{910E4CC9-E700-42DF-B7CD-F8C87611D48B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652A7-0423-4A7C-BAE0-2C7B6DE5D61A}">
      <dsp:nvSpPr>
        <dsp:cNvPr id="0" name=""/>
        <dsp:cNvSpPr/>
      </dsp:nvSpPr>
      <dsp:spPr>
        <a:xfrm>
          <a:off x="3290280" y="1053105"/>
          <a:ext cx="724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57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3687" y="1095049"/>
        <a:ext cx="37758" cy="7551"/>
      </dsp:txXfrm>
    </dsp:sp>
    <dsp:sp modelId="{C672EEE2-E800-4ED3-9046-45AFC96268A0}">
      <dsp:nvSpPr>
        <dsp:cNvPr id="0" name=""/>
        <dsp:cNvSpPr/>
      </dsp:nvSpPr>
      <dsp:spPr>
        <a:xfrm>
          <a:off x="8722" y="113818"/>
          <a:ext cx="3283357" cy="197001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7" tIns="168880" rIns="160887" bIns="16888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Stage 1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Register Online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>
              <a:latin typeface="+mn-lt"/>
            </a:rPr>
            <a:t>Recruitment Closes 18 October 2026</a:t>
          </a:r>
        </a:p>
      </dsp:txBody>
      <dsp:txXfrm>
        <a:off x="8722" y="113818"/>
        <a:ext cx="3283357" cy="1970014"/>
      </dsp:txXfrm>
    </dsp:sp>
    <dsp:sp modelId="{E5C9FD18-1B21-4E63-A6AC-34DC6E6D980F}">
      <dsp:nvSpPr>
        <dsp:cNvPr id="0" name=""/>
        <dsp:cNvSpPr/>
      </dsp:nvSpPr>
      <dsp:spPr>
        <a:xfrm>
          <a:off x="7328810" y="1053105"/>
          <a:ext cx="724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57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72217" y="1095049"/>
        <a:ext cx="37758" cy="7551"/>
      </dsp:txXfrm>
    </dsp:sp>
    <dsp:sp modelId="{2FE28D1A-6C09-4048-B1C0-767812196479}">
      <dsp:nvSpPr>
        <dsp:cNvPr id="0" name=""/>
        <dsp:cNvSpPr/>
      </dsp:nvSpPr>
      <dsp:spPr>
        <a:xfrm>
          <a:off x="4047252" y="113818"/>
          <a:ext cx="3283357" cy="197001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7" tIns="168880" rIns="160887" bIns="16888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Stage 2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Online Mathematical, Verbal and Mechanical Test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19 October – 1 November 2026</a:t>
          </a:r>
          <a:endParaRPr lang="en-GB" sz="1900" kern="1200">
            <a:latin typeface="+mn-lt"/>
          </a:endParaRPr>
        </a:p>
      </dsp:txBody>
      <dsp:txXfrm>
        <a:off x="4047252" y="113818"/>
        <a:ext cx="3283357" cy="1970014"/>
      </dsp:txXfrm>
    </dsp:sp>
    <dsp:sp modelId="{68C2EA19-1792-4612-AE80-52762A3D07FA}">
      <dsp:nvSpPr>
        <dsp:cNvPr id="0" name=""/>
        <dsp:cNvSpPr/>
      </dsp:nvSpPr>
      <dsp:spPr>
        <a:xfrm>
          <a:off x="1650401" y="2082032"/>
          <a:ext cx="8077060" cy="724572"/>
        </a:xfrm>
        <a:custGeom>
          <a:avLst/>
          <a:gdLst/>
          <a:ahLst/>
          <a:cxnLst/>
          <a:rect l="0" t="0" r="0" b="0"/>
          <a:pathLst>
            <a:path>
              <a:moveTo>
                <a:pt x="8077060" y="0"/>
              </a:moveTo>
              <a:lnTo>
                <a:pt x="8077060" y="379386"/>
              </a:lnTo>
              <a:lnTo>
                <a:pt x="0" y="379386"/>
              </a:lnTo>
              <a:lnTo>
                <a:pt x="0" y="724572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86124" y="2440543"/>
        <a:ext cx="405614" cy="7551"/>
      </dsp:txXfrm>
    </dsp:sp>
    <dsp:sp modelId="{0BBC9713-01D6-4A4A-8701-0CE55AEAC033}">
      <dsp:nvSpPr>
        <dsp:cNvPr id="0" name=""/>
        <dsp:cNvSpPr/>
      </dsp:nvSpPr>
      <dsp:spPr>
        <a:xfrm>
          <a:off x="8085782" y="113818"/>
          <a:ext cx="3283357" cy="197001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7" tIns="168880" rIns="160887" bIns="16888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Stage 3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Role Related Testing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16 – 23 November 2026</a:t>
          </a:r>
        </a:p>
      </dsp:txBody>
      <dsp:txXfrm>
        <a:off x="8085782" y="113818"/>
        <a:ext cx="3283357" cy="1970014"/>
      </dsp:txXfrm>
    </dsp:sp>
    <dsp:sp modelId="{6B1447A5-EF7E-4591-84A8-193A6CBE9F28}">
      <dsp:nvSpPr>
        <dsp:cNvPr id="0" name=""/>
        <dsp:cNvSpPr/>
      </dsp:nvSpPr>
      <dsp:spPr>
        <a:xfrm>
          <a:off x="3290280" y="3778292"/>
          <a:ext cx="724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57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3687" y="3820236"/>
        <a:ext cx="37758" cy="7551"/>
      </dsp:txXfrm>
    </dsp:sp>
    <dsp:sp modelId="{83080DB5-1B6A-4806-A7BB-DD6E89A01BBD}">
      <dsp:nvSpPr>
        <dsp:cNvPr id="0" name=""/>
        <dsp:cNvSpPr/>
      </dsp:nvSpPr>
      <dsp:spPr>
        <a:xfrm>
          <a:off x="8722" y="2839005"/>
          <a:ext cx="3283357" cy="1970014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7" tIns="168880" rIns="160887" bIns="16888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Stage 4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Interview and Presentation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7 – 18 December 2026</a:t>
          </a:r>
          <a:endParaRPr lang="en-GB" sz="1900" kern="1200">
            <a:latin typeface="+mn-lt"/>
          </a:endParaRPr>
        </a:p>
      </dsp:txBody>
      <dsp:txXfrm>
        <a:off x="8722" y="2839005"/>
        <a:ext cx="3283357" cy="1970014"/>
      </dsp:txXfrm>
    </dsp:sp>
    <dsp:sp modelId="{D477A144-8F9D-42AF-A83F-F77B4016396D}">
      <dsp:nvSpPr>
        <dsp:cNvPr id="0" name=""/>
        <dsp:cNvSpPr/>
      </dsp:nvSpPr>
      <dsp:spPr>
        <a:xfrm>
          <a:off x="7328810" y="3778292"/>
          <a:ext cx="7245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457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672217" y="3820236"/>
        <a:ext cx="37758" cy="7551"/>
      </dsp:txXfrm>
    </dsp:sp>
    <dsp:sp modelId="{07E29A49-1D0A-417F-8A96-8F4D3745B4E7}">
      <dsp:nvSpPr>
        <dsp:cNvPr id="0" name=""/>
        <dsp:cNvSpPr/>
      </dsp:nvSpPr>
      <dsp:spPr>
        <a:xfrm>
          <a:off x="4047252" y="2839005"/>
          <a:ext cx="3283357" cy="1970014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7" tIns="168880" rIns="160887" bIns="16888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Stage 5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Fitness, Medical and Pre-employment Checks</a:t>
          </a:r>
          <a:endParaRPr lang="en-GB" sz="1900" kern="1200">
            <a:latin typeface="+mn-lt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January &amp; February 2027 onwards</a:t>
          </a:r>
          <a:endParaRPr lang="en-GB" sz="1900" kern="1200">
            <a:latin typeface="+mn-lt"/>
          </a:endParaRPr>
        </a:p>
      </dsp:txBody>
      <dsp:txXfrm>
        <a:off x="4047252" y="2839005"/>
        <a:ext cx="3283357" cy="1970014"/>
      </dsp:txXfrm>
    </dsp:sp>
    <dsp:sp modelId="{910E4CC9-E700-42DF-B7CD-F8C87611D48B}">
      <dsp:nvSpPr>
        <dsp:cNvPr id="0" name=""/>
        <dsp:cNvSpPr/>
      </dsp:nvSpPr>
      <dsp:spPr>
        <a:xfrm>
          <a:off x="8085782" y="2839005"/>
          <a:ext cx="3283357" cy="1970014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87" tIns="168880" rIns="160887" bIns="16888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Stage 6</a:t>
          </a:r>
          <a:endParaRPr lang="en-GB" sz="2400" kern="1200">
            <a:latin typeface="+mn-lt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Course Begins</a:t>
          </a:r>
          <a:endParaRPr lang="en-GB" sz="1900" kern="1200">
            <a:latin typeface="+mn-l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+mn-lt"/>
            </a:rPr>
            <a:t>Spring 2027</a:t>
          </a:r>
          <a:endParaRPr lang="en-GB" sz="1900" kern="1200">
            <a:latin typeface="+mn-lt"/>
          </a:endParaRPr>
        </a:p>
      </dsp:txBody>
      <dsp:txXfrm>
        <a:off x="8085782" y="2839005"/>
        <a:ext cx="3283357" cy="1970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483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853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F9945-BC76-4A6C-B191-7861935095F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010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283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21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36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222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F9945-BC76-4A6C-B191-7861935095F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069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21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441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6C4C3-1ECB-48A9-AD64-BCED9999036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619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6C4C3-1ECB-48A9-AD64-BCED9999036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469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6C4C3-1ECB-48A9-AD64-BCED9999036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721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903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55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097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9B89E8-631C-421A-A9D8-F7ABF843661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140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F207-C6D4-4480-BEE2-1D9AB2C19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297882" cy="238760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BA919-E61D-4A9E-8722-2D7BEE395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729788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84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67464-6F13-4CCF-955F-2F33D3FF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D86A-183B-4BB2-A292-CE5D15BC0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13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F7C5C-DBB2-4444-B918-C1456028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902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82F84-4018-4CE9-9F49-DB423B75D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38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55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6226-3D40-4F2C-AE6C-BB00CA461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7AFEA-21CE-4C91-8E50-6C4B1F30E1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76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1B7B0-F6C8-4C53-BDCF-54F7A1A5A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76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79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E7D39-03B0-4BAB-99BE-EA6356212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BF895-5EF5-4126-BABE-DC5262F03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019AE-3237-4844-AEE5-68A560394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657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7CC07F-02C4-41C1-85AA-FBE32C45D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AAC17F-A27C-4BBF-A5C3-8DF839570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657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F530-1B7B-403B-9961-88F7C511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7216"/>
            <a:ext cx="7921336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39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32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7D66F-E59F-4E06-8DB0-A16B6069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1276-2004-46B5-A371-386D31594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A46B6-8389-4F31-B435-E5F37E24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277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0C8A-E6BA-4BDA-A384-228DE5A1D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A945B-8E25-440A-8D90-53D4A2B1F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50B96-479C-4E9E-BDFE-B1680EE41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85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C524-6224-4FA1-A087-B852B04A0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365125"/>
            <a:ext cx="98679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0720EC-919D-49A6-BC3E-6F6BCA54E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85900" y="1825625"/>
            <a:ext cx="9867900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712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6FCF3A-FAD9-4D77-A47A-B50365E68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13B68-E59A-40E3-96AF-64B1788FF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71600" y="365125"/>
            <a:ext cx="72009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348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7D66F-E59F-4E06-8DB0-A16B6069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578" y="795131"/>
            <a:ext cx="3364465" cy="2494721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1276-2004-46B5-A371-386D31594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996" y="3665814"/>
            <a:ext cx="3364465" cy="253620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A46B6-8389-4F31-B435-E5F37E24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16959" y="795131"/>
            <a:ext cx="3364463" cy="24947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A7838E-B855-4F82-883E-9AD653E047B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413768" y="795131"/>
            <a:ext cx="3364465" cy="253620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93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717295-4FB5-402A-8B8F-1E756307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ED107-1546-4361-9EA9-9F23AE182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83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www.youtube.com%2Fwatch%3Fv%3DCYySgFYa8SY&amp;data=05%7C02%7Ccheryl.stirk%40ddfire.gov.uk%7Ca332861a0df44e75550008dcf3513626%7C1441d9f60ea04c539e04b6a546923354%7C0%7C0%7C638652777350125854%7CUnknown%7CTWFpbGZsb3d8eyJWIjoiMC4wLjAwMDAiLCJQIjoiV2luMzIiLCJBTiI6Ik1haWwiLCJXVCI6Mn0%3D%7C0%7C%7C%7C&amp;sdata=%2FN3CD1j3iB4avXnJYF4awbsNa3xuZU%2Fj5%2FENvroNlRo%3D&amp;reserved=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humanresources@ddfire.gov.uk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AB7EECA-6107-4C8A-AD18-FBDD1525E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236" y="314745"/>
            <a:ext cx="7155190" cy="4509538"/>
          </a:xfrm>
        </p:spPr>
        <p:txBody>
          <a:bodyPr>
            <a:normAutofit/>
          </a:bodyPr>
          <a:lstStyle/>
          <a:p>
            <a:endParaRPr lang="en-GB" sz="2800" dirty="0"/>
          </a:p>
          <a:p>
            <a:r>
              <a:rPr lang="en-GB" sz="2800" dirty="0"/>
              <a:t>Wholetime Recruitment 2026 / 2027 </a:t>
            </a:r>
          </a:p>
          <a:p>
            <a:r>
              <a:rPr lang="en-GB" sz="2800" dirty="0"/>
              <a:t>                </a:t>
            </a:r>
          </a:p>
          <a:p>
            <a:r>
              <a:rPr lang="en-GB" sz="2800" dirty="0"/>
              <a:t>Overview of the Service </a:t>
            </a:r>
          </a:p>
          <a:p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9705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70025-4DBC-459D-AB7B-8C51D685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55" y="703691"/>
            <a:ext cx="3364465" cy="26389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i="0" u="none" strike="noStrike">
                <a:solidFill>
                  <a:schemeClr val="tx1"/>
                </a:solidFill>
                <a:effectLst/>
                <a:latin typeface="Arial"/>
                <a:cs typeface="Arial"/>
              </a:rPr>
              <a:t>Our People</a:t>
            </a:r>
            <a:r>
              <a:rPr lang="en-US" sz="2000" i="0">
                <a:solidFill>
                  <a:schemeClr val="tx1"/>
                </a:solidFill>
                <a:effectLst/>
                <a:latin typeface="Arial"/>
                <a:cs typeface="Arial"/>
              </a:rPr>
              <a:t>​:</a:t>
            </a:r>
            <a:br>
              <a:rPr lang="en-US" sz="2000" i="0">
                <a:effectLst/>
              </a:rPr>
            </a:br>
            <a:br>
              <a:rPr lang="en-US" sz="2000" i="0">
                <a:effectLst/>
              </a:rPr>
            </a:br>
            <a:r>
              <a:rPr lang="en-US" sz="2000" b="0" i="0">
                <a:effectLst/>
              </a:rPr>
              <a:t>287</a:t>
            </a:r>
            <a:r>
              <a:rPr lang="en-GB" sz="2000" b="0" i="0" u="none" strike="noStrike">
                <a:solidFill>
                  <a:schemeClr val="tx1"/>
                </a:solidFill>
                <a:effectLst/>
                <a:latin typeface="Arial"/>
                <a:cs typeface="Arial"/>
              </a:rPr>
              <a:t> Wholetime FF</a:t>
            </a:r>
            <a:r>
              <a:rPr lang="en-GB" sz="2000" b="0" i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  <a:br>
              <a:rPr lang="en-GB" sz="2000" b="0" i="0">
                <a:effectLst/>
              </a:rPr>
            </a:br>
            <a:r>
              <a:rPr lang="en-GB" sz="2000" b="0" i="0" u="none" strike="noStrike">
                <a:solidFill>
                  <a:schemeClr val="tx1"/>
                </a:solidFill>
                <a:effectLst/>
                <a:latin typeface="Arial"/>
                <a:cs typeface="Arial"/>
              </a:rPr>
              <a:t>169 Retained FF</a:t>
            </a:r>
            <a:r>
              <a:rPr lang="en-GB" sz="2000" b="0" i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  <a:br>
              <a:rPr lang="en-GB" sz="2000" b="0" i="0">
                <a:effectLst/>
              </a:rPr>
            </a:br>
            <a:r>
              <a:rPr lang="en-GB" sz="2000" b="0">
                <a:solidFill>
                  <a:schemeClr val="tx1"/>
                </a:solidFill>
                <a:latin typeface="Arial"/>
                <a:cs typeface="Arial"/>
              </a:rPr>
              <a:t>25 </a:t>
            </a:r>
            <a:r>
              <a:rPr lang="en-GB" sz="2000" b="0" i="0" u="none" strike="noStrike">
                <a:solidFill>
                  <a:schemeClr val="tx1"/>
                </a:solidFill>
                <a:effectLst/>
                <a:latin typeface="Arial"/>
                <a:cs typeface="Arial"/>
              </a:rPr>
              <a:t>Fire Control staff</a:t>
            </a:r>
            <a:r>
              <a:rPr lang="en-GB" sz="2000" b="0" i="0">
                <a:solidFill>
                  <a:schemeClr val="tx1"/>
                </a:solidFill>
                <a:effectLst/>
                <a:latin typeface="Arial"/>
                <a:cs typeface="Arial"/>
              </a:rPr>
              <a:t>​</a:t>
            </a:r>
            <a:br>
              <a:rPr lang="en-GB" sz="2000" b="0" i="0">
                <a:effectLst/>
              </a:rPr>
            </a:br>
            <a:r>
              <a:rPr lang="en-GB" sz="2000" b="0" i="0">
                <a:solidFill>
                  <a:schemeClr val="tx1"/>
                </a:solidFill>
                <a:effectLst/>
                <a:latin typeface="Arial"/>
                <a:cs typeface="Arial"/>
              </a:rPr>
              <a:t>102</a:t>
            </a:r>
            <a:r>
              <a:rPr lang="en-GB" sz="2000" b="0">
                <a:solidFill>
                  <a:schemeClr val="tx1"/>
                </a:solidFill>
                <a:latin typeface="Arial"/>
                <a:cs typeface="Arial"/>
              </a:rPr>
              <a:t> Corporate staff</a:t>
            </a:r>
            <a:br>
              <a:rPr lang="en-GB" sz="2000" b="0">
                <a:effectLst/>
                <a:latin typeface="Arial" panose="020B0604020202020204" pitchFamily="34" charset="0"/>
                <a:ea typeface="Arial" panose="020B0604020202020204" pitchFamily="34" charset="0"/>
                <a:cs typeface="Arial"/>
              </a:rPr>
            </a:br>
            <a:br>
              <a:rPr lang="en-GB" sz="2000">
                <a:cs typeface="Times New Roman"/>
              </a:rPr>
            </a:br>
            <a:endParaRPr lang="en-GB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9668D-4AB2-4B78-96ED-E174A4E8D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16960" y="703691"/>
            <a:ext cx="3364463" cy="2494721"/>
          </a:xfrm>
        </p:spPr>
        <p:txBody>
          <a:bodyPr>
            <a:normAutofit lnSpcReduction="10000"/>
          </a:bodyPr>
          <a:lstStyle/>
          <a:p>
            <a:pPr algn="l" rtl="0" fontAlgn="base">
              <a:lnSpc>
                <a:spcPct val="100000"/>
              </a:lnSpc>
            </a:pPr>
            <a:r>
              <a:rPr lang="en-GB" sz="2000" b="1" i="0" u="none" strike="noStrike">
                <a:solidFill>
                  <a:srgbClr val="191D1F"/>
                </a:solidFill>
                <a:effectLst/>
              </a:rPr>
              <a:t>Our Assets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​:</a:t>
            </a:r>
          </a:p>
          <a:p>
            <a:pPr algn="l" rtl="0" fontAlgn="base">
              <a:lnSpc>
                <a:spcPct val="100000"/>
              </a:lnSpc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26 Fire </a:t>
            </a:r>
            <a:r>
              <a:rPr lang="en-GB" sz="2000">
                <a:solidFill>
                  <a:srgbClr val="191D1F"/>
                </a:solidFill>
              </a:rPr>
              <a:t>A</a:t>
            </a: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ppliances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</a:t>
            </a:r>
          </a:p>
          <a:p>
            <a:pPr algn="l" rtl="0" fontAlgn="base">
              <a:lnSpc>
                <a:spcPct val="100000"/>
              </a:lnSpc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5 Targeted </a:t>
            </a:r>
            <a:r>
              <a:rPr lang="en-GB" sz="2000">
                <a:solidFill>
                  <a:srgbClr val="191D1F"/>
                </a:solidFill>
              </a:rPr>
              <a:t>R</a:t>
            </a: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esponse </a:t>
            </a:r>
            <a:r>
              <a:rPr lang="en-GB" sz="2000">
                <a:solidFill>
                  <a:srgbClr val="191D1F"/>
                </a:solidFill>
              </a:rPr>
              <a:t>V</a:t>
            </a: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ehicles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</a:t>
            </a:r>
          </a:p>
          <a:p>
            <a:pPr algn="l" rtl="0" fontAlgn="base">
              <a:lnSpc>
                <a:spcPct val="100000"/>
              </a:lnSpc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10 Specials including National </a:t>
            </a:r>
            <a:r>
              <a:rPr lang="en-GB" sz="2000">
                <a:solidFill>
                  <a:srgbClr val="191D1F"/>
                </a:solidFill>
              </a:rPr>
              <a:t>R</a:t>
            </a: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esilience </a:t>
            </a:r>
            <a:r>
              <a:rPr lang="en-GB" sz="2000">
                <a:solidFill>
                  <a:srgbClr val="191D1F"/>
                </a:solidFill>
              </a:rPr>
              <a:t>A</a:t>
            </a: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ssets</a:t>
            </a:r>
            <a:endParaRPr lang="en-US" sz="2000" b="0" i="0">
              <a:solidFill>
                <a:srgbClr val="191D1F"/>
              </a:solidFill>
              <a:effectLst/>
            </a:endParaRPr>
          </a:p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22EEB-BEF0-4736-B781-C39248449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b="1" i="0" u="none" strike="noStrike">
                <a:solidFill>
                  <a:srgbClr val="191D1F"/>
                </a:solidFill>
                <a:effectLst/>
              </a:rPr>
              <a:t>Our Estate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​:</a:t>
            </a:r>
          </a:p>
          <a:p>
            <a:pPr marL="0" indent="0" algn="l" rtl="0" fontAlgn="base">
              <a:buNone/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15 fire stations</a:t>
            </a:r>
            <a:endParaRPr lang="en-US" sz="2000" b="0" i="0">
              <a:solidFill>
                <a:srgbClr val="191D1F"/>
              </a:solidFill>
              <a:effectLst/>
            </a:endParaRPr>
          </a:p>
          <a:p>
            <a:pPr marL="0" indent="0" algn="l" rtl="0" fontAlgn="base">
              <a:buNone/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Headquarters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</a:t>
            </a:r>
          </a:p>
          <a:p>
            <a:pPr marL="0" indent="0" algn="l" rtl="0" fontAlgn="base">
              <a:buNone/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Technical Services Centre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</a:t>
            </a:r>
          </a:p>
          <a:p>
            <a:pPr marL="0" indent="0" algn="l" rtl="0" fontAlgn="base">
              <a:buNone/>
            </a:pPr>
            <a:r>
              <a:rPr lang="en-GB" sz="2000" b="0" i="0" u="none" strike="noStrike">
                <a:solidFill>
                  <a:srgbClr val="191D1F"/>
                </a:solidFill>
                <a:effectLst/>
              </a:rPr>
              <a:t>Training Centre</a:t>
            </a:r>
            <a:r>
              <a:rPr lang="en-US" sz="2000" b="0" i="0">
                <a:solidFill>
                  <a:srgbClr val="191D1F"/>
                </a:solidFill>
                <a:effectLst/>
              </a:rPr>
              <a:t>​</a:t>
            </a:r>
          </a:p>
          <a:p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7D85E8-D2CB-40FB-8810-839B0ECDFF34}"/>
              </a:ext>
            </a:extLst>
          </p:cNvPr>
          <p:cNvSpPr txBox="1">
            <a:spLocks/>
          </p:cNvSpPr>
          <p:nvPr/>
        </p:nvSpPr>
        <p:spPr>
          <a:xfrm>
            <a:off x="4413767" y="892797"/>
            <a:ext cx="3364465" cy="2536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E5A970-3AE1-420C-81C9-6057DD6EF9C9}"/>
              </a:ext>
            </a:extLst>
          </p:cNvPr>
          <p:cNvSpPr txBox="1"/>
          <p:nvPr/>
        </p:nvSpPr>
        <p:spPr>
          <a:xfrm>
            <a:off x="4426571" y="1756821"/>
            <a:ext cx="3364463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100">
                <a:solidFill>
                  <a:srgbClr val="FF0000"/>
                </a:solidFill>
                <a:latin typeface="Arial"/>
                <a:ea typeface="Calibri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We're nothing without 'Our People'... - YouTube</a:t>
            </a:r>
            <a:endParaRPr lang="en-US">
              <a:solidFill>
                <a:srgbClr val="FF0000"/>
              </a:solidFill>
              <a:ea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94622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B4F4-5352-FCF8-7DEE-56A1BC91D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Values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AACB9E-B243-63BD-5D23-B5C2C49E2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1" y="2045110"/>
            <a:ext cx="9308690" cy="298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2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11B36-0821-6248-7A62-FDD8CCB4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Behaviours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C56EA02-EC29-3EDC-63BF-F0158BADF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9269" y="2857790"/>
            <a:ext cx="8131647" cy="28055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306963-90E7-BE1F-6D47-87D8AA264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704" y="1895291"/>
            <a:ext cx="6804660" cy="22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5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1C340-A602-4D51-9409-96AF2273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>
                <a:solidFill>
                  <a:srgbClr val="2F5597"/>
                </a:solidFill>
                <a:effectLst/>
              </a:rPr>
              <a:t>Diversity &amp; Inclusion: Positive Action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29C64-E8DC-46DA-B610-AEC8A3AB0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 rtl="0" fontAlgn="base">
              <a:buNone/>
            </a:pPr>
            <a:r>
              <a:rPr lang="en-US" b="0" i="0" u="none" strike="noStrike">
                <a:effectLst/>
                <a:latin typeface="Arial" panose="020B0604020202020204" pitchFamily="34" charset="0"/>
              </a:rPr>
              <a:t>Historically, the Firefighter role has often been stereotyped as a ‘White male role’.</a:t>
            </a:r>
            <a:r>
              <a:rPr lang="en-US" b="0" i="0"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just" rtl="0" fontAlgn="base">
              <a:buNone/>
            </a:pPr>
            <a:endParaRPr lang="en-US" b="0" i="0">
              <a:effectLst/>
              <a:latin typeface="Segoe UI" panose="020B0502040204020203" pitchFamily="34" charset="0"/>
            </a:endParaRPr>
          </a:p>
          <a:p>
            <a:pPr marL="0" indent="0" algn="ctr" rtl="0" fontAlgn="base">
              <a:buNone/>
            </a:pPr>
            <a:r>
              <a:rPr lang="en-US" b="1"/>
              <a:t>To challenge this perception, CDD</a:t>
            </a:r>
            <a:r>
              <a:rPr lang="en-US" b="1" i="0" u="none" strike="noStrike">
                <a:effectLst/>
                <a:latin typeface="Arial" panose="020B0604020202020204" pitchFamily="34" charset="0"/>
              </a:rPr>
              <a:t>FRS are working to increase diversity within the workforce by:</a:t>
            </a:r>
            <a:r>
              <a:rPr lang="en-US" b="0" i="0"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ctr" rtl="0" fontAlgn="base">
              <a:buNone/>
            </a:pPr>
            <a:endParaRPr lang="en-US" b="0" i="0">
              <a:effectLst/>
              <a:latin typeface="Segoe UI" panose="020B0502040204020203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b="1" i="0" u="none" strike="noStrike">
                <a:effectLst/>
                <a:latin typeface="Arial" panose="020B0604020202020204" pitchFamily="34" charset="0"/>
              </a:rPr>
              <a:t>Using inclusive language and actions</a:t>
            </a:r>
            <a:r>
              <a:rPr lang="en-US" b="0" i="0">
                <a:effectLst/>
                <a:latin typeface="Arial" panose="020B0604020202020204" pitchFamily="34" charset="0"/>
              </a:rPr>
              <a:t>​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b="1" i="0" u="none" strike="noStrike">
                <a:effectLst/>
                <a:latin typeface="Arial" panose="020B0604020202020204" pitchFamily="34" charset="0"/>
              </a:rPr>
              <a:t>Delivering Positive Action and Recruitment initiatives</a:t>
            </a:r>
            <a:r>
              <a:rPr lang="en-US" b="0" i="0">
                <a:effectLst/>
                <a:latin typeface="Arial" panose="020B0604020202020204" pitchFamily="34" charset="0"/>
              </a:rPr>
              <a:t>​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en-US" b="1" i="0" u="none" strike="noStrike">
                <a:effectLst/>
                <a:latin typeface="Arial" panose="020B0604020202020204" pitchFamily="34" charset="0"/>
              </a:rPr>
              <a:t>Applying fair and inclusive HR and Diversity &amp; Inclusion policies</a:t>
            </a:r>
            <a:r>
              <a:rPr lang="en-US" b="0" i="0">
                <a:effectLst/>
                <a:latin typeface="Arial" panose="020B0604020202020204" pitchFamily="34" charset="0"/>
              </a:rPr>
              <a:t>​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en-US" b="0" i="0">
              <a:effectLst/>
              <a:latin typeface="Arial" panose="020B0604020202020204" pitchFamily="34" charset="0"/>
            </a:endParaRPr>
          </a:p>
          <a:p>
            <a:pPr marL="0" indent="0" algn="ctr" rtl="0" fontAlgn="base">
              <a:buNone/>
            </a:pPr>
            <a:r>
              <a:rPr lang="en-US" b="0" i="0" u="none" strike="noStrike">
                <a:effectLst/>
                <a:latin typeface="Arial" panose="020B0604020202020204" pitchFamily="34" charset="0"/>
              </a:rPr>
              <a:t>This work is deliberately based on an interpretation of positive action that </a:t>
            </a:r>
            <a:r>
              <a:rPr lang="en-US" b="1" i="0" u="none" strike="noStrike">
                <a:effectLst/>
                <a:latin typeface="Arial" panose="020B0604020202020204" pitchFamily="34" charset="0"/>
              </a:rPr>
              <a:t>supports equality of opportunity.</a:t>
            </a:r>
            <a:r>
              <a:rPr lang="en-US" b="0" i="0">
                <a:effectLst/>
                <a:latin typeface="Arial" panose="020B0604020202020204" pitchFamily="34" charset="0"/>
              </a:rPr>
              <a:t>​</a:t>
            </a:r>
            <a:endParaRPr lang="en-US" b="0" i="0">
              <a:effectLst/>
              <a:latin typeface="Segoe UI" panose="020B0502040204020203" pitchFamily="34" charset="0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006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wearing a costume&#10;&#10;Description generated with very high confidence">
            <a:extLst>
              <a:ext uri="{FF2B5EF4-FFF2-40B4-BE49-F238E27FC236}">
                <a16:creationId xmlns:a16="http://schemas.microsoft.com/office/drawing/2014/main" id="{E1909850-09D7-4CAD-BCE5-76CED73167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8" r="6" b="12813"/>
          <a:stretch/>
        </p:blipFill>
        <p:spPr>
          <a:xfrm>
            <a:off x="4" y="-6236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9" name="Picture 8" descr="A group of people that are standing in the snow&#10;&#10;Description generated with very high confidence">
            <a:extLst>
              <a:ext uri="{FF2B5EF4-FFF2-40B4-BE49-F238E27FC236}">
                <a16:creationId xmlns:a16="http://schemas.microsoft.com/office/drawing/2014/main" id="{61FA97D9-E3D4-4275-8DFB-10FD539A30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7" r="5" b="5"/>
          <a:stretch/>
        </p:blipFill>
        <p:spPr>
          <a:xfrm>
            <a:off x="467553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01CAD3-EBBD-4AB1-A093-5B266D8102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" r="-3" b="39991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4" name="Picture 3" descr="A person standing in a room&#10;&#10;Description generated with very high confidence">
            <a:extLst>
              <a:ext uri="{FF2B5EF4-FFF2-40B4-BE49-F238E27FC236}">
                <a16:creationId xmlns:a16="http://schemas.microsoft.com/office/drawing/2014/main" id="{45C6F674-9C35-408B-8E45-A8EC257974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" b="11730"/>
          <a:stretch/>
        </p:blipFill>
        <p:spPr>
          <a:xfrm>
            <a:off x="20" y="2658276"/>
            <a:ext cx="3770704" cy="4199724"/>
          </a:xfrm>
          <a:custGeom>
            <a:avLst/>
            <a:gdLst/>
            <a:ahLst/>
            <a:cxnLst/>
            <a:rect l="l" t="t" r="r" b="b"/>
            <a:pathLst>
              <a:path w="3770724" h="4199724">
                <a:moveTo>
                  <a:pt x="0" y="0"/>
                </a:moveTo>
                <a:lnTo>
                  <a:pt x="3770724" y="0"/>
                </a:lnTo>
                <a:lnTo>
                  <a:pt x="1824067" y="4199724"/>
                </a:lnTo>
                <a:lnTo>
                  <a:pt x="0" y="4199724"/>
                </a:lnTo>
                <a:close/>
              </a:path>
            </a:pathLst>
          </a:custGeom>
        </p:spPr>
      </p:pic>
      <p:pic>
        <p:nvPicPr>
          <p:cNvPr id="5" name="Picture 4" descr="Two people standing in a room&#10;&#10;Description generated with very high confidence">
            <a:extLst>
              <a:ext uri="{FF2B5EF4-FFF2-40B4-BE49-F238E27FC236}">
                <a16:creationId xmlns:a16="http://schemas.microsoft.com/office/drawing/2014/main" id="{DDB65C58-64F2-42A6-BEED-DDDB346782C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7"/>
          <a:stretch/>
        </p:blipFill>
        <p:spPr>
          <a:xfrm>
            <a:off x="2013796" y="2661900"/>
            <a:ext cx="5108726" cy="4197911"/>
          </a:xfrm>
          <a:custGeom>
            <a:avLst/>
            <a:gdLst/>
            <a:ahLst/>
            <a:cxnLst/>
            <a:rect l="l" t="t" r="r" b="b"/>
            <a:pathLst>
              <a:path w="5108726" h="4197911">
                <a:moveTo>
                  <a:pt x="1945141" y="0"/>
                </a:moveTo>
                <a:lnTo>
                  <a:pt x="5108726" y="0"/>
                </a:lnTo>
                <a:lnTo>
                  <a:pt x="3163585" y="4197911"/>
                </a:lnTo>
                <a:lnTo>
                  <a:pt x="3157362" y="4197911"/>
                </a:lnTo>
                <a:lnTo>
                  <a:pt x="1967571" y="4197911"/>
                </a:lnTo>
                <a:lnTo>
                  <a:pt x="31752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27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323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74265-E618-40B7-AEF7-A2E64EE37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4" y="4189864"/>
            <a:ext cx="4997354" cy="2163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Role of a </a:t>
            </a:r>
            <a:r>
              <a:rPr lang="en-US" sz="6000">
                <a:solidFill>
                  <a:srgbClr val="FFFFFF"/>
                </a:solidFill>
                <a:latin typeface="+mj-lt"/>
                <a:cs typeface="+mj-cs"/>
              </a:rPr>
              <a:t>Firefighter </a:t>
            </a:r>
            <a:endParaRPr lang="en-US" sz="6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EE077C68-C2CF-4400-A887-4CA411625243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76"/>
          <a:stretch/>
        </p:blipFill>
        <p:spPr bwMode="auto">
          <a:xfrm>
            <a:off x="2261968" y="1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23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70025-4DBC-459D-AB7B-8C51D685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55" y="703691"/>
            <a:ext cx="3364465" cy="26389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n-GB" sz="2000" b="0">
                <a:effectLst/>
                <a:latin typeface="Arial" panose="020B0604020202020204" pitchFamily="34" charset="0"/>
                <a:ea typeface="Arial" panose="020B0604020202020204" pitchFamily="34" charset="0"/>
                <a:cs typeface="Arial"/>
              </a:rPr>
            </a:br>
            <a:br>
              <a:rPr lang="en-GB" sz="2000">
                <a:cs typeface="Times New Roman"/>
              </a:rPr>
            </a:br>
            <a:endParaRPr lang="en-GB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9668D-4AB2-4B78-96ED-E174A4E8D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16960" y="703691"/>
            <a:ext cx="3364463" cy="249472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4.    Health &amp; Safety </a:t>
            </a:r>
          </a:p>
          <a:p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5.    Personal Fitness &amp; Hygiene</a:t>
            </a:r>
            <a:endParaRPr lang="en-GB"/>
          </a:p>
          <a:p>
            <a:endParaRPr lang="en-GB"/>
          </a:p>
          <a:p>
            <a:r>
              <a:rPr lang="en-GB">
                <a:latin typeface="Arial"/>
                <a:cs typeface="Arial"/>
              </a:rPr>
              <a:t>6.    Maintenance of Equipment </a:t>
            </a:r>
            <a:endParaRPr lang="en-GB"/>
          </a:p>
          <a:p>
            <a:endParaRPr lang="en-GB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22EEB-BEF0-4736-B781-C39248449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000" b="0" i="0">
              <a:solidFill>
                <a:srgbClr val="191D1F"/>
              </a:solidFill>
              <a:effectLst/>
            </a:endParaRPr>
          </a:p>
          <a:p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7D85E8-D2CB-40FB-8810-839B0ECDFF34}"/>
              </a:ext>
            </a:extLst>
          </p:cNvPr>
          <p:cNvSpPr txBox="1">
            <a:spLocks/>
          </p:cNvSpPr>
          <p:nvPr/>
        </p:nvSpPr>
        <p:spPr>
          <a:xfrm>
            <a:off x="4413767" y="892797"/>
            <a:ext cx="3364465" cy="2536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E0658-74B1-FAC1-E2D9-31FE3520409D}"/>
              </a:ext>
            </a:extLst>
          </p:cNvPr>
          <p:cNvSpPr txBox="1"/>
          <p:nvPr/>
        </p:nvSpPr>
        <p:spPr>
          <a:xfrm>
            <a:off x="802659" y="902990"/>
            <a:ext cx="3132598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>
              <a:cs typeface="Calibri"/>
            </a:endParaRPr>
          </a:p>
          <a:p>
            <a:pPr marL="342900" indent="-342900">
              <a:buAutoNum type="arabicPeriod"/>
            </a:pPr>
            <a:r>
              <a:rPr lang="en-GB">
                <a:cs typeface="Calibri"/>
              </a:rPr>
              <a:t>Emergencies</a:t>
            </a: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2.   Dealing with People</a:t>
            </a:r>
          </a:p>
          <a:p>
            <a:endParaRPr lang="en-GB">
              <a:cs typeface="Calibri"/>
            </a:endParaRPr>
          </a:p>
          <a:p>
            <a:r>
              <a:rPr lang="en-GB">
                <a:cs typeface="Calibri"/>
              </a:rPr>
              <a:t>3.    Fire Safety </a:t>
            </a:r>
            <a:endParaRPr lang="en-GB"/>
          </a:p>
          <a:p>
            <a:endParaRPr lang="en-GB">
              <a:cs typeface="Calibri"/>
            </a:endParaRPr>
          </a:p>
          <a:p>
            <a:endParaRPr lang="en-GB">
              <a:cs typeface="Calibri"/>
            </a:endParaRPr>
          </a:p>
          <a:p>
            <a:endParaRPr lang="en-GB">
              <a:cs typeface="Calibri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BF36D0F-22FB-2AFF-D3CD-AC18B19825CD}"/>
              </a:ext>
            </a:extLst>
          </p:cNvPr>
          <p:cNvSpPr txBox="1">
            <a:spLocks/>
          </p:cNvSpPr>
          <p:nvPr/>
        </p:nvSpPr>
        <p:spPr>
          <a:xfrm>
            <a:off x="4401851" y="3774695"/>
            <a:ext cx="3364463" cy="24947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Arial"/>
                <a:cs typeface="Arial"/>
              </a:rPr>
              <a:t>7.   Local Geography </a:t>
            </a:r>
            <a:endParaRPr lang="en-US"/>
          </a:p>
          <a:p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8.   Administration </a:t>
            </a:r>
          </a:p>
          <a:p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9.   Training </a:t>
            </a:r>
          </a:p>
          <a:p>
            <a:endParaRPr lang="en-GB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2975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outdoor, building&#10;&#10;Description generated with high confidence">
            <a:extLst>
              <a:ext uri="{FF2B5EF4-FFF2-40B4-BE49-F238E27FC236}">
                <a16:creationId xmlns:a16="http://schemas.microsoft.com/office/drawing/2014/main" id="{836A7135-4C1E-4646-AE79-51E6D57150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2" r="1" b="1"/>
          <a:stretch/>
        </p:blipFill>
        <p:spPr>
          <a:xfrm>
            <a:off x="603671" y="-1"/>
            <a:ext cx="11588329" cy="68579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3C6ED-822C-4223-8B8B-0AE422B54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9" y="721805"/>
            <a:ext cx="3874686" cy="2147520"/>
          </a:xfrm>
        </p:spPr>
        <p:txBody>
          <a:bodyPr>
            <a:normAutofit/>
          </a:bodyPr>
          <a:lstStyle/>
          <a:p>
            <a:r>
              <a:rPr lang="en-GB" sz="3700">
                <a:solidFill>
                  <a:schemeClr val="bg1"/>
                </a:solidFill>
              </a:rPr>
              <a:t>Wholetime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00BB4-38F1-4FFA-B294-2C8AC73DB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140" y="2502960"/>
            <a:ext cx="3874685" cy="3933981"/>
          </a:xfrm>
        </p:spPr>
        <p:txBody>
          <a:bodyPr anchor="ctr">
            <a:normAutofit/>
          </a:bodyPr>
          <a:lstStyle/>
          <a:p>
            <a:r>
              <a:rPr lang="en-GB" sz="1800">
                <a:solidFill>
                  <a:schemeClr val="bg1"/>
                </a:solidFill>
                <a:latin typeface="Arial"/>
                <a:cs typeface="Arial"/>
              </a:rPr>
              <a:t>Commence Spring 2027 (Date to be confirmed). </a:t>
            </a:r>
          </a:p>
          <a:p>
            <a:r>
              <a:rPr lang="en-GB" sz="1800">
                <a:solidFill>
                  <a:schemeClr val="bg1"/>
                </a:solidFill>
                <a:latin typeface="Arial"/>
                <a:cs typeface="Arial"/>
              </a:rPr>
              <a:t>Operational Firefighter Apprenticeship Level 3</a:t>
            </a:r>
            <a:endParaRPr lang="en-GB" sz="1800">
              <a:solidFill>
                <a:schemeClr val="bg1"/>
              </a:solidFill>
            </a:endParaRPr>
          </a:p>
          <a:p>
            <a:r>
              <a:rPr lang="en-GB" sz="1800">
                <a:solidFill>
                  <a:schemeClr val="bg1"/>
                </a:solidFill>
                <a:latin typeface="Arial"/>
                <a:cs typeface="Arial"/>
              </a:rPr>
              <a:t>24-month long apprenticeship. </a:t>
            </a:r>
          </a:p>
          <a:p>
            <a:r>
              <a:rPr lang="en-GB" sz="1800">
                <a:solidFill>
                  <a:schemeClr val="bg1"/>
                </a:solidFill>
                <a:latin typeface="Arial"/>
                <a:cs typeface="Arial"/>
              </a:rPr>
              <a:t>Risk Critical Training at beginning of course. </a:t>
            </a:r>
          </a:p>
          <a:p>
            <a:r>
              <a:rPr lang="en-GB" sz="1800">
                <a:solidFill>
                  <a:schemeClr val="bg1"/>
                </a:solidFill>
                <a:latin typeface="Arial"/>
                <a:cs typeface="Arial"/>
              </a:rPr>
              <a:t>Following completion of Risk Critical Training placed on station. </a:t>
            </a:r>
          </a:p>
          <a:p>
            <a:pPr marL="0" indent="0">
              <a:buNone/>
            </a:pPr>
            <a:endParaRPr lang="en-GB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558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C2F7-1B96-4306-ADB9-63F0A3AD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Entry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2AFB3-6395-478A-AA26-200D54C67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l" rtl="0" fontAlgn="base">
              <a:buNone/>
            </a:pPr>
            <a:r>
              <a:rPr lang="en-GB" b="0" i="0" u="none" strike="noStrike">
                <a:effectLst/>
                <a:latin typeface="Arial"/>
                <a:cs typeface="Arial"/>
              </a:rPr>
              <a:t>To apply to be a Firefighter you need:</a:t>
            </a:r>
            <a:r>
              <a:rPr lang="en-US" b="0" i="0">
                <a:effectLst/>
                <a:latin typeface="Arial"/>
                <a:cs typeface="Arial"/>
              </a:rPr>
              <a:t>​</a:t>
            </a:r>
          </a:p>
          <a:p>
            <a:pPr marL="0" indent="0" algn="l" rtl="0" fontAlgn="base">
              <a:buNone/>
            </a:pPr>
            <a:endParaRPr lang="en-US" b="0" i="0">
              <a:effectLst/>
              <a:latin typeface="Arial"/>
              <a:cs typeface="Arial"/>
            </a:endParaRPr>
          </a:p>
          <a:p>
            <a:pPr fontAlgn="base"/>
            <a:r>
              <a:rPr lang="en-GB" b="0" i="0" u="none" strike="noStrike">
                <a:effectLst/>
                <a:latin typeface="Arial"/>
                <a:cs typeface="Arial"/>
              </a:rPr>
              <a:t>Be </a:t>
            </a:r>
            <a:r>
              <a:rPr lang="en-GB">
                <a:latin typeface="Arial"/>
                <a:cs typeface="Arial"/>
              </a:rPr>
              <a:t>18</a:t>
            </a:r>
            <a:r>
              <a:rPr lang="en-GB" b="0" i="0" u="none" strike="noStrike">
                <a:effectLst/>
                <a:latin typeface="Arial"/>
                <a:cs typeface="Arial"/>
              </a:rPr>
              <a:t> </a:t>
            </a:r>
            <a:r>
              <a:rPr lang="en-GB">
                <a:latin typeface="Arial"/>
                <a:cs typeface="Arial"/>
              </a:rPr>
              <a:t>years old by start of employment in Spring 2027. </a:t>
            </a:r>
            <a:endParaRPr lang="en-GB" b="0" i="0">
              <a:effectLst/>
              <a:latin typeface="Arial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>
                <a:effectLst/>
                <a:latin typeface="Arial"/>
                <a:cs typeface="Arial"/>
              </a:rPr>
              <a:t>Be eligible to live and work in the UK</a:t>
            </a:r>
            <a:r>
              <a:rPr lang="en-US" b="0" i="0">
                <a:effectLst/>
                <a:latin typeface="Arial"/>
                <a:cs typeface="Arial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b="0" i="0" u="none" strike="noStrike">
                <a:effectLst/>
                <a:latin typeface="Arial"/>
                <a:cs typeface="Arial"/>
              </a:rPr>
              <a:t>You will be required to do a medical and a DBS check as part of the recruitment process</a:t>
            </a:r>
            <a:r>
              <a:rPr lang="en-US" b="0" i="0">
                <a:effectLst/>
                <a:latin typeface="Arial"/>
                <a:cs typeface="Arial"/>
              </a:rPr>
              <a:t>​</a:t>
            </a:r>
          </a:p>
          <a:p>
            <a:pPr marL="0" indent="0" algn="l" rtl="0" fontAlgn="base">
              <a:buNone/>
            </a:pPr>
            <a:endParaRPr lang="en-GB" b="0" i="0">
              <a:effectLst/>
              <a:latin typeface="Arial" panose="020B0604020202020204" pitchFamily="34" charset="0"/>
            </a:endParaRPr>
          </a:p>
          <a:p>
            <a:pPr marL="0" indent="0" algn="ctr" rtl="0" fontAlgn="base">
              <a:buNone/>
            </a:pPr>
            <a:r>
              <a:rPr lang="en-GB" i="0" u="none" strike="noStrike">
                <a:effectLst/>
                <a:latin typeface="Arial" panose="020B0604020202020204" pitchFamily="34" charset="0"/>
              </a:rPr>
              <a:t>Applicants need not hold a driving licence.</a:t>
            </a:r>
            <a:r>
              <a:rPr lang="en-US" i="0">
                <a:effectLst/>
                <a:latin typeface="Arial" panose="020B0604020202020204" pitchFamily="34" charset="0"/>
              </a:rPr>
              <a:t>​ They must, however, be able to work at locations across the geographical area.</a:t>
            </a:r>
          </a:p>
          <a:p>
            <a:pPr marL="0" indent="0" algn="ctr" rtl="0" fontAlgn="base">
              <a:buNone/>
            </a:pPr>
            <a:endParaRPr lang="en-US" i="0">
              <a:effectLst/>
              <a:latin typeface="Arial" panose="020B0604020202020204" pitchFamily="34" charset="0"/>
            </a:endParaRPr>
          </a:p>
          <a:p>
            <a:pPr marL="0" indent="0" algn="ctr" rtl="0" fontAlgn="base">
              <a:buNone/>
            </a:pPr>
            <a:r>
              <a:rPr lang="en-GB" i="0" u="none" strike="noStrike">
                <a:effectLst/>
                <a:latin typeface="Arial" panose="020B0604020202020204" pitchFamily="34" charset="0"/>
              </a:rPr>
              <a:t>No formal academic qualifications are required. </a:t>
            </a:r>
            <a:endParaRPr lang="en-US" i="0">
              <a:effectLst/>
              <a:latin typeface="Arial" panose="020B0604020202020204" pitchFamily="34" charset="0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3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3ECF-C959-417C-A7B7-00E00655D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GB" sz="4000"/>
              <a:t>Firefighter Selection Process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4BD18-1B9A-4AB5-B73E-E4C66C0CB3C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EE7BB0AF-A3AD-420D-B3C6-FA32AC4ACB6F}" type="datetime4">
              <a:rPr lang="en-GB"/>
              <a:pPr>
                <a:spcAft>
                  <a:spcPts val="600"/>
                </a:spcAft>
              </a:pPr>
              <a:t>24 September 2026</a:t>
            </a:fld>
            <a:endParaRPr lang="en-GB"/>
          </a:p>
        </p:txBody>
      </p:sp>
      <p:graphicFrame>
        <p:nvGraphicFramePr>
          <p:cNvPr id="45" name="Diagram 6">
            <a:extLst>
              <a:ext uri="{FF2B5EF4-FFF2-40B4-BE49-F238E27FC236}">
                <a16:creationId xmlns:a16="http://schemas.microsoft.com/office/drawing/2014/main" id="{7DC3B63C-95FC-807C-D63B-FBEC16BDE0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0061970"/>
              </p:ext>
            </p:extLst>
          </p:nvPr>
        </p:nvGraphicFramePr>
        <p:xfrm>
          <a:off x="405245" y="1808307"/>
          <a:ext cx="11377863" cy="4922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2245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7A52C-29F5-499C-9D44-B6F369D7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79" y="-69513"/>
            <a:ext cx="10515600" cy="1325563"/>
          </a:xfrm>
        </p:spPr>
        <p:txBody>
          <a:bodyPr/>
          <a:lstStyle/>
          <a:p>
            <a:r>
              <a:rPr lang="en-GB"/>
              <a:t>Pay Rates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70C5A-B443-404E-B775-32DCF38F197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7BB0AF-A3AD-420D-B3C6-FA32AC4ACB6F}" type="datetime4">
              <a:rPr lang="en-GB" smtClean="0"/>
              <a:pPr/>
              <a:t>24 September 2026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BF6A7-0536-2EA2-C59C-F72906B66ED9}"/>
              </a:ext>
            </a:extLst>
          </p:cNvPr>
          <p:cNvSpPr txBox="1"/>
          <p:nvPr/>
        </p:nvSpPr>
        <p:spPr>
          <a:xfrm>
            <a:off x="767179" y="150169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b="0" i="0">
              <a:solidFill>
                <a:srgbClr val="002060"/>
              </a:solidFill>
              <a:effectLst/>
              <a:latin typeface="GDS Transport"/>
            </a:endParaRPr>
          </a:p>
          <a:p>
            <a:pPr algn="l"/>
            <a:r>
              <a:rPr lang="en-GB" b="0" i="0">
                <a:solidFill>
                  <a:srgbClr val="002060"/>
                </a:solidFill>
                <a:effectLst/>
                <a:latin typeface="GDS Transport"/>
              </a:rPr>
              <a:t>Development Rate of Pay - £31,539.00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A087C3-6CB0-B022-5640-8497BA1B1FE2}"/>
              </a:ext>
            </a:extLst>
          </p:cNvPr>
          <p:cNvSpPr txBox="1"/>
          <p:nvPr/>
        </p:nvSpPr>
        <p:spPr>
          <a:xfrm>
            <a:off x="789078" y="2928746"/>
            <a:ext cx="6184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002060"/>
                </a:solidFill>
              </a:rPr>
              <a:t>Competent</a:t>
            </a:r>
            <a:r>
              <a:rPr lang="en-GB" sz="2000">
                <a:solidFill>
                  <a:srgbClr val="002060"/>
                </a:solidFill>
              </a:rPr>
              <a:t> Rate of Pay - £40,358.00</a:t>
            </a:r>
          </a:p>
          <a:p>
            <a:r>
              <a:rPr lang="en-GB" sz="2000"/>
              <a:t>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524C9-72E0-5747-BF11-7AF24FF6136D}"/>
              </a:ext>
            </a:extLst>
          </p:cNvPr>
          <p:cNvSpPr txBox="1"/>
          <p:nvPr/>
        </p:nvSpPr>
        <p:spPr>
          <a:xfrm>
            <a:off x="767179" y="1393968"/>
            <a:ext cx="8279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>
                <a:solidFill>
                  <a:srgbClr val="002060"/>
                </a:solidFill>
              </a:rPr>
              <a:t>Phase 1 – Operational Firefighter Apprenticeship (24 months)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76B25D-D318-CAB8-E082-FB44ACEAC8ED}"/>
              </a:ext>
            </a:extLst>
          </p:cNvPr>
          <p:cNvSpPr txBox="1"/>
          <p:nvPr/>
        </p:nvSpPr>
        <p:spPr>
          <a:xfrm>
            <a:off x="789077" y="2420060"/>
            <a:ext cx="8817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>
                <a:solidFill>
                  <a:srgbClr val="002060"/>
                </a:solidFill>
              </a:rPr>
              <a:t>Phase 2 – Firefighter (following successful completion of End Point Assessment)</a:t>
            </a:r>
          </a:p>
        </p:txBody>
      </p:sp>
    </p:spTree>
    <p:extLst>
      <p:ext uri="{BB962C8B-B14F-4D97-AF65-F5344CB8AC3E}">
        <p14:creationId xmlns:p14="http://schemas.microsoft.com/office/powerpoint/2010/main" val="3220011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7A52C-29F5-499C-9D44-B6F369D7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Pay, Progression and Promotion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70C5A-B443-404E-B775-32DCF38F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7BB0AF-A3AD-420D-B3C6-FA32AC4ACB6F}" type="datetime4">
              <a:rPr lang="en-GB" smtClean="0"/>
              <a:pPr/>
              <a:t>24 September 2026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4FCC8E-92F3-4FF7-B266-109FB7686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28" y="2624137"/>
            <a:ext cx="1781175" cy="1609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531FFE-E403-4B8E-8752-6FEA3C0F3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44338"/>
            <a:ext cx="1874616" cy="1609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57569-0B61-4FEC-A536-B8F9C9DD5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9690" y="2644337"/>
            <a:ext cx="1796218" cy="16097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F48C81-2ED2-4182-BB78-45EE041ED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1999" y="2624137"/>
            <a:ext cx="1789694" cy="1609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F84B41-717F-49D9-9A45-5BAD1A96EBD2}"/>
              </a:ext>
            </a:extLst>
          </p:cNvPr>
          <p:cNvSpPr txBox="1"/>
          <p:nvPr/>
        </p:nvSpPr>
        <p:spPr>
          <a:xfrm>
            <a:off x="516476" y="4272764"/>
            <a:ext cx="232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Fully competent: £40,358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9AE6B5-6C9A-4E14-836A-82C6E12E43B7}"/>
              </a:ext>
            </a:extLst>
          </p:cNvPr>
          <p:cNvSpPr txBox="1"/>
          <p:nvPr/>
        </p:nvSpPr>
        <p:spPr>
          <a:xfrm>
            <a:off x="3160403" y="4595929"/>
            <a:ext cx="232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£44,742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B3DA4F-2A02-402A-A55F-880F1EF06D1B}"/>
              </a:ext>
            </a:extLst>
          </p:cNvPr>
          <p:cNvSpPr txBox="1"/>
          <p:nvPr/>
        </p:nvSpPr>
        <p:spPr>
          <a:xfrm>
            <a:off x="6096000" y="4595929"/>
            <a:ext cx="232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£50,034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180AAF-F04D-4F42-9885-D781A8395B85}"/>
              </a:ext>
            </a:extLst>
          </p:cNvPr>
          <p:cNvSpPr txBox="1"/>
          <p:nvPr/>
        </p:nvSpPr>
        <p:spPr>
          <a:xfrm>
            <a:off x="8799690" y="4595929"/>
            <a:ext cx="232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£57,402 plus 20% </a:t>
            </a:r>
            <a:r>
              <a:rPr lang="en-GB" err="1"/>
              <a:t>oncall</a:t>
            </a:r>
            <a:r>
              <a:rPr lang="en-GB"/>
              <a:t> </a:t>
            </a:r>
          </a:p>
        </p:txBody>
      </p:sp>
      <p:sp>
        <p:nvSpPr>
          <p:cNvPr id="18" name="Chevron 15">
            <a:extLst>
              <a:ext uri="{FF2B5EF4-FFF2-40B4-BE49-F238E27FC236}">
                <a16:creationId xmlns:a16="http://schemas.microsoft.com/office/drawing/2014/main" id="{3DD0E38F-5631-4D65-AF10-5763A3530C90}"/>
              </a:ext>
            </a:extLst>
          </p:cNvPr>
          <p:cNvSpPr/>
          <p:nvPr/>
        </p:nvSpPr>
        <p:spPr>
          <a:xfrm>
            <a:off x="2656347" y="3089161"/>
            <a:ext cx="504056" cy="72008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Chevron 16">
            <a:extLst>
              <a:ext uri="{FF2B5EF4-FFF2-40B4-BE49-F238E27FC236}">
                <a16:creationId xmlns:a16="http://schemas.microsoft.com/office/drawing/2014/main" id="{18254C76-98BC-4B08-8701-2EAA5EDBE555}"/>
              </a:ext>
            </a:extLst>
          </p:cNvPr>
          <p:cNvSpPr/>
          <p:nvPr/>
        </p:nvSpPr>
        <p:spPr>
          <a:xfrm>
            <a:off x="5401815" y="2959398"/>
            <a:ext cx="504056" cy="72008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Chevron 16">
            <a:extLst>
              <a:ext uri="{FF2B5EF4-FFF2-40B4-BE49-F238E27FC236}">
                <a16:creationId xmlns:a16="http://schemas.microsoft.com/office/drawing/2014/main" id="{2CB55472-26FA-4C09-A8F9-764785E2421D}"/>
              </a:ext>
            </a:extLst>
          </p:cNvPr>
          <p:cNvSpPr/>
          <p:nvPr/>
        </p:nvSpPr>
        <p:spPr>
          <a:xfrm>
            <a:off x="8114954" y="2959398"/>
            <a:ext cx="504056" cy="72008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Chevron 16">
            <a:extLst>
              <a:ext uri="{FF2B5EF4-FFF2-40B4-BE49-F238E27FC236}">
                <a16:creationId xmlns:a16="http://schemas.microsoft.com/office/drawing/2014/main" id="{A64A0D73-8DFF-4157-A59C-02418E7A90A7}"/>
              </a:ext>
            </a:extLst>
          </p:cNvPr>
          <p:cNvSpPr/>
          <p:nvPr/>
        </p:nvSpPr>
        <p:spPr>
          <a:xfrm>
            <a:off x="10776588" y="2961242"/>
            <a:ext cx="504056" cy="72008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Chevron 16">
            <a:extLst>
              <a:ext uri="{FF2B5EF4-FFF2-40B4-BE49-F238E27FC236}">
                <a16:creationId xmlns:a16="http://schemas.microsoft.com/office/drawing/2014/main" id="{F860D20F-042E-4E4A-8D53-0E8E2DC70D94}"/>
              </a:ext>
            </a:extLst>
          </p:cNvPr>
          <p:cNvSpPr/>
          <p:nvPr/>
        </p:nvSpPr>
        <p:spPr>
          <a:xfrm>
            <a:off x="11353800" y="2959398"/>
            <a:ext cx="504056" cy="720080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29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880DC-74D2-42F0-9946-7475A674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Career </a:t>
            </a:r>
            <a:br>
              <a:rPr lang="en-GB"/>
            </a:br>
            <a:r>
              <a:rPr lang="en-GB"/>
              <a:t>Development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6742FD-7308-451D-A23A-3E818411643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6580" y="365126"/>
            <a:ext cx="5895943" cy="594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5549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151DB-31C8-4913-9E28-77BCCAC1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Benefits of working at CDDFRS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16CB5-A211-4A06-A2C7-7B023DC67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b="0" i="0" u="none" strike="noStrike">
                <a:solidFill>
                  <a:srgbClr val="2F5597"/>
                </a:solidFill>
                <a:effectLst/>
                <a:latin typeface="Arial" panose="020B0604020202020204" pitchFamily="34" charset="0"/>
              </a:rPr>
              <a:t>In addition to learning new skills &amp; serving your community, you will have access to: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A rewarding career with promotion &amp; career opportunities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Access to Sports &amp; Social Clubs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Use of free CDDFRS fitness facilities and gyms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Training and development opportunities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Blue Light discount schemes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Pension scheme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Free parking onsite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Generous annual leave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GB" b="0" i="0" u="none" strike="noStrike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Health &amp; Wellbeing support (FFs Charity, Employee Assistants Programme -  24/7 counselling and occupational health, Fitness Advisor)</a:t>
            </a:r>
            <a:r>
              <a:rPr lang="en-US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166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4A59-5885-4574-937F-F67DB10E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8CD31-EF3E-4F3F-86AE-9275DF276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defRPr/>
            </a:pPr>
            <a:r>
              <a:rPr lang="en-GB" dirty="0"/>
              <a:t>Information booklet</a:t>
            </a:r>
          </a:p>
          <a:p>
            <a:pPr>
              <a:defRPr/>
            </a:pPr>
            <a:r>
              <a:rPr lang="en-GB" dirty="0"/>
              <a:t>Our website https://www.ddfire.gov.uk </a:t>
            </a:r>
          </a:p>
          <a:p>
            <a:pPr>
              <a:defRPr/>
            </a:pPr>
            <a:r>
              <a:rPr lang="en-GB" dirty="0"/>
              <a:t>Email:  </a:t>
            </a:r>
            <a:r>
              <a:rPr lang="en-GB" dirty="0">
                <a:hlinkClick r:id="rId3"/>
              </a:rPr>
              <a:t>humanresources@ddfire.gov.uk</a:t>
            </a:r>
            <a:endParaRPr lang="en-GB" dirty="0"/>
          </a:p>
          <a:p>
            <a:pPr>
              <a:defRPr/>
            </a:pPr>
            <a:r>
              <a:rPr lang="en-GB" dirty="0"/>
              <a:t>Further Online Session – </a:t>
            </a:r>
          </a:p>
          <a:p>
            <a:pPr lvl="2">
              <a:defRPr/>
            </a:pP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Role Related / Fitness – Wednesday 30 September 2026 at 7.00pm </a:t>
            </a:r>
          </a:p>
          <a:p>
            <a:pPr lvl="2">
              <a:defRPr/>
            </a:pP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Interview – Wednesday 7 October 2026 at 7.00pm  </a:t>
            </a:r>
          </a:p>
          <a:p>
            <a:pPr lvl="2">
              <a:defRPr/>
            </a:pP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Online Tests – Wednesday </a:t>
            </a:r>
            <a:r>
              <a:rPr lang="en-GB">
                <a:solidFill>
                  <a:srgbClr val="FF0000"/>
                </a:solidFill>
                <a:latin typeface="Arial"/>
                <a:cs typeface="Arial"/>
              </a:rPr>
              <a:t>14 October </a:t>
            </a: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2026, 7.00pm </a:t>
            </a:r>
          </a:p>
          <a:p>
            <a:pPr lvl="2">
              <a:defRPr/>
            </a:pPr>
            <a:endParaRPr lang="en-GB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GB" dirty="0">
                <a:latin typeface="Arial"/>
                <a:cs typeface="Arial"/>
              </a:rPr>
              <a:t>Positive Action Sessions  </a:t>
            </a:r>
            <a:endParaRPr lang="en-GB" dirty="0"/>
          </a:p>
          <a:p>
            <a:pPr lvl="2">
              <a:defRPr/>
            </a:pP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Tuesday 13 October 2026, Darlington Fire Station, 6.00pm – 8.00pm </a:t>
            </a:r>
          </a:p>
          <a:p>
            <a:pPr lvl="2">
              <a:defRPr/>
            </a:pPr>
            <a:r>
              <a:rPr lang="en-GB" dirty="0">
                <a:solidFill>
                  <a:srgbClr val="FF0000"/>
                </a:solidFill>
                <a:latin typeface="Arial"/>
                <a:cs typeface="Arial"/>
              </a:rPr>
              <a:t>Thursday 15 October 2026, Durham Fire Station, 6.00pm – 8.00pm  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endParaRPr lang="en-GB" dirty="0">
              <a:solidFill>
                <a:srgbClr val="000000"/>
              </a:solidFill>
            </a:endParaRPr>
          </a:p>
          <a:p>
            <a:pPr marL="0" indent="0" algn="ctr">
              <a:buNone/>
              <a:defRPr/>
            </a:pPr>
            <a:r>
              <a:rPr lang="en-GB" b="1" dirty="0">
                <a:solidFill>
                  <a:srgbClr val="00B050"/>
                </a:solidFill>
              </a:rPr>
              <a:t>Good luck with your application &amp; thank you for your interest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63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D84F6-8191-49CE-BB49-7EF5A2916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Questions</a:t>
            </a:r>
          </a:p>
        </p:txBody>
      </p:sp>
    </p:spTree>
    <p:extLst>
      <p:ext uri="{BB962C8B-B14F-4D97-AF65-F5344CB8AC3E}">
        <p14:creationId xmlns:p14="http://schemas.microsoft.com/office/powerpoint/2010/main" val="3720559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5571550A-48F9-4B69-8B87-8A123D5252DC}" vid="{7DEF62E2-3F9E-4F53-B0A7-19D68E1769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D98406CF06A4DB95731CC04CB2BA4" ma:contentTypeVersion="20" ma:contentTypeDescription="Create a new document." ma:contentTypeScope="" ma:versionID="9daa6883bf09b007d9f3650704597089">
  <xsd:schema xmlns:xsd="http://www.w3.org/2001/XMLSchema" xmlns:xs="http://www.w3.org/2001/XMLSchema" xmlns:p="http://schemas.microsoft.com/office/2006/metadata/properties" xmlns:ns2="e28c0278-b35f-436e-9a2c-3de3e8adc033" xmlns:ns3="84267553-c3bc-46af-bc7a-7c2f4138ff90" targetNamespace="http://schemas.microsoft.com/office/2006/metadata/properties" ma:root="true" ma:fieldsID="71bd67ca0578c93b6132fb6973e3a6ce" ns2:_="" ns3:_="">
    <xsd:import namespace="e28c0278-b35f-436e-9a2c-3de3e8adc033"/>
    <xsd:import namespace="84267553-c3bc-46af-bc7a-7c2f4138ff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Date_x0020_of_x0020_Document_x0020_" minOccurs="0"/>
                <xsd:element ref="ns2:PRF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c0278-b35f-436e-9a2c-3de3e8adc0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Date_x0020_of_x0020_Document_x0020_" ma:index="16" nillable="true" ma:displayName="Date of Document " ma:format="DateTime" ma:internalName="Date_x0020_of_x0020_Document_x0020_">
      <xsd:simpleType>
        <xsd:restriction base="dms:DateTime"/>
      </xsd:simpleType>
    </xsd:element>
    <xsd:element name="PRF" ma:index="17" nillable="true" ma:displayName="PRF" ma:format="Dropdown" ma:internalName="PRF" ma:percentage="FALSE">
      <xsd:simpleType>
        <xsd:restriction base="dms:Number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be456f7-b45f-4c43-9894-fc8b4b7a0e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267553-c3bc-46af-bc7a-7c2f4138ff9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af8dc369-7c1d-44c1-9838-cd172a86f9b7}" ma:internalName="TaxCatchAll" ma:showField="CatchAllData" ma:web="84267553-c3bc-46af-bc7a-7c2f4138ff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267553-c3bc-46af-bc7a-7c2f4138ff90" xsi:nil="true"/>
    <lcf76f155ced4ddcb4097134ff3c332f xmlns="e28c0278-b35f-436e-9a2c-3de3e8adc033">
      <Terms xmlns="http://schemas.microsoft.com/office/infopath/2007/PartnerControls"/>
    </lcf76f155ced4ddcb4097134ff3c332f>
    <Date_x0020_of_x0020_Document_x0020_ xmlns="e28c0278-b35f-436e-9a2c-3de3e8adc033" xsi:nil="true"/>
    <PRF xmlns="e28c0278-b35f-436e-9a2c-3de3e8adc03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FF846C-9997-4CA9-AF06-B7656155B06D}">
  <ds:schemaRefs>
    <ds:schemaRef ds:uri="84267553-c3bc-46af-bc7a-7c2f4138ff90"/>
    <ds:schemaRef ds:uri="e28c0278-b35f-436e-9a2c-3de3e8adc03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1EC1D42-F302-4F2F-B0C7-E061F02A738F}">
  <ds:schemaRefs>
    <ds:schemaRef ds:uri="84267553-c3bc-46af-bc7a-7c2f4138ff90"/>
    <ds:schemaRef ds:uri="e28c0278-b35f-436e-9a2c-3de3e8adc0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82A4EDF-A1D2-42CC-A674-9B856FBE7DE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5ef9ebb-102e-4454-babf-80adb7f1b2fd}" enabled="1" method="Privileged" siteId="{1441d9f6-0ea0-4c53-9e04-b6a54692335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CDDFRS PowerPoint template with BTB logo Dk Blue and Lt Blue bkg (1)</Template>
  <TotalTime>1</TotalTime>
  <Words>663</Words>
  <Application>Microsoft Office PowerPoint</Application>
  <PresentationFormat>Widescreen</PresentationFormat>
  <Paragraphs>140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GDS Transport</vt:lpstr>
      <vt:lpstr>Segoe UI</vt:lpstr>
      <vt:lpstr>Times New Roman</vt:lpstr>
      <vt:lpstr>Office Theme</vt:lpstr>
      <vt:lpstr>PowerPoint Presentation</vt:lpstr>
      <vt:lpstr>Our People​:  287 Wholetime FF​ 169 Retained FF​ 25 Fire Control staff​ 102 Corporate staff  </vt:lpstr>
      <vt:lpstr>Values </vt:lpstr>
      <vt:lpstr>Behaviours </vt:lpstr>
      <vt:lpstr>Diversity &amp; Inclusion: Positive Action</vt:lpstr>
      <vt:lpstr>Role of a Firefighter </vt:lpstr>
      <vt:lpstr>  </vt:lpstr>
      <vt:lpstr>Wholetime</vt:lpstr>
      <vt:lpstr>Entry requirements </vt:lpstr>
      <vt:lpstr>Firefighter Selection Process</vt:lpstr>
      <vt:lpstr>Pay Rates </vt:lpstr>
      <vt:lpstr>Pay, Progression and Promotion</vt:lpstr>
      <vt:lpstr>Career  Development</vt:lpstr>
      <vt:lpstr>Benefits of working at CDDFRS</vt:lpstr>
      <vt:lpstr>Further Information</vt:lpstr>
      <vt:lpstr>Any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Davies</dc:creator>
  <cp:lastModifiedBy>Joanne Sanderson</cp:lastModifiedBy>
  <cp:revision>2</cp:revision>
  <dcterms:created xsi:type="dcterms:W3CDTF">2019-09-20T08:39:35Z</dcterms:created>
  <dcterms:modified xsi:type="dcterms:W3CDTF">2026-09-24T09:29:00Z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0x010100ED3D98406CF06A4DB95731CC04CB2BA4</vt:lpwstr>
  </property>
  <property fmtid="{D5CDD505-2E9C-101B-9397-08002B2CF9AE}" pid="3" name="MSIP_Label_65ef9ebb-102e-4454-babf-80adb7f1b2fd_Enabled">
    <vt:lpwstr>true</vt:lpwstr>
  </property>
  <property fmtid="{D5CDD505-2E9C-101B-9397-08002B2CF9AE}" pid="4" name="MSIP_Label_65ef9ebb-102e-4454-babf-80adb7f1b2fd_SetDate">
    <vt:lpwstr>2024-02-06T10:43:57Z</vt:lpwstr>
  </property>
  <property fmtid="{D5CDD505-2E9C-101B-9397-08002B2CF9AE}" pid="5" name="MSIP_Label_65ef9ebb-102e-4454-babf-80adb7f1b2fd_Method">
    <vt:lpwstr>Privileged</vt:lpwstr>
  </property>
  <property fmtid="{D5CDD505-2E9C-101B-9397-08002B2CF9AE}" pid="6" name="MSIP_Label_65ef9ebb-102e-4454-babf-80adb7f1b2fd_Name">
    <vt:lpwstr>OFFICIAL</vt:lpwstr>
  </property>
  <property fmtid="{D5CDD505-2E9C-101B-9397-08002B2CF9AE}" pid="7" name="MSIP_Label_65ef9ebb-102e-4454-babf-80adb7f1b2fd_SiteId">
    <vt:lpwstr>1441d9f6-0ea0-4c53-9e04-b6a546923354</vt:lpwstr>
  </property>
  <property fmtid="{D5CDD505-2E9C-101B-9397-08002B2CF9AE}" pid="8" name="MSIP_Label_65ef9ebb-102e-4454-babf-80adb7f1b2fd_ActionId">
    <vt:lpwstr>aa36476e-b788-40f0-b4b3-b423989ab7b5</vt:lpwstr>
  </property>
  <property fmtid="{D5CDD505-2E9C-101B-9397-08002B2CF9AE}" pid="9" name="MSIP_Label_65ef9ebb-102e-4454-babf-80adb7f1b2fd_ContentBits">
    <vt:lpwstr>0</vt:lpwstr>
  </property>
  <property fmtid="{D5CDD505-2E9C-101B-9397-08002B2CF9AE}" pid="10" name="MediaServiceImageTags">
    <vt:lpwstr/>
  </property>
</Properties>
</file>