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0" r:id="rId5"/>
    <p:sldId id="271" r:id="rId6"/>
    <p:sldId id="277" r:id="rId7"/>
    <p:sldId id="278" r:id="rId8"/>
    <p:sldId id="284" r:id="rId9"/>
    <p:sldId id="281" r:id="rId10"/>
    <p:sldId id="275" r:id="rId11"/>
    <p:sldId id="285" r:id="rId12"/>
    <p:sldId id="280" r:id="rId13"/>
    <p:sldId id="274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9EC7D-1E71-4FD5-A3E7-DB60D0E30DFD}" v="1" dt="2019-10-28T11:10:34.767"/>
    <p1510:client id="{6B086700-E64A-4914-8B56-34964AE96D15}" v="196" dt="2019-10-24T14:20:11.602"/>
    <p1510:client id="{A27CC373-7C42-47AD-AC48-10878CE6AF03}" v="1" dt="2019-10-26T07:18:37.656"/>
    <p1510:client id="{C6B28FEA-95C5-4410-AD44-BEA3F8FAAE35}" v="4" dt="2019-10-24T15:52:08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420" autoAdjust="0"/>
  </p:normalViewPr>
  <p:slideViewPr>
    <p:cSldViewPr snapToGrid="0">
      <p:cViewPr varScale="1">
        <p:scale>
          <a:sx n="79" d="100"/>
          <a:sy n="79" d="100"/>
        </p:scale>
        <p:origin x="126" y="7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CD892-81FA-4BE4-971C-246ED85E5C44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18CC4-1445-4B89-899C-F6085BD11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5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 traffic collision, also called a motor vehicle collision among other terms, occurs when a vehicle collides with another vehicle, pedestrian, cyclist, animal, road debris, or other stationary obstruction, such as a tree, pole or building.</a:t>
            </a:r>
            <a:endParaRPr lang="en-GB" sz="1200" dirty="0"/>
          </a:p>
          <a:p>
            <a:endParaRPr lang="en-GB" sz="1200" dirty="0"/>
          </a:p>
          <a:p>
            <a:r>
              <a:rPr lang="en-US" sz="1200" dirty="0"/>
              <a:t>Police, if attending always complete a collision report if there are possible offences which will require investigation.</a:t>
            </a:r>
          </a:p>
          <a:p>
            <a:r>
              <a:rPr lang="en-US" sz="1200" dirty="0"/>
              <a:t>In cases of non-injury collisions, where the law has been complied with and all the details have been</a:t>
            </a:r>
          </a:p>
          <a:p>
            <a:r>
              <a:rPr lang="en-US" sz="1200" dirty="0"/>
              <a:t>exchanged, there is no legal requirement for you to report the collision.</a:t>
            </a:r>
          </a:p>
          <a:p>
            <a:endParaRPr lang="en-US" sz="1200" dirty="0"/>
          </a:p>
          <a:p>
            <a:r>
              <a:rPr lang="en-US" sz="1200" dirty="0"/>
              <a:t>Will there be an investigation?</a:t>
            </a:r>
          </a:p>
          <a:p>
            <a:r>
              <a:rPr lang="en-US" sz="1200" dirty="0"/>
              <a:t>If an officer at the scene or at the police station completes a collision report, it goes to the Collisions</a:t>
            </a:r>
          </a:p>
          <a:p>
            <a:r>
              <a:rPr lang="en-US" sz="1200" dirty="0"/>
              <a:t>Team within the Traffic Process unit for review. A decision is made if further investigation is</a:t>
            </a:r>
          </a:p>
          <a:p>
            <a:r>
              <a:rPr lang="en-US" sz="1200" dirty="0"/>
              <a:t>necessary to be able to prove an offence in a criminal court.</a:t>
            </a:r>
          </a:p>
          <a:p>
            <a:r>
              <a:rPr lang="en-US" sz="1200" dirty="0"/>
              <a:t>Not all collisions need further investigation as we do not conduct enquiries to settle insurance</a:t>
            </a:r>
          </a:p>
          <a:p>
            <a:r>
              <a:rPr lang="en-US" sz="1200" dirty="0"/>
              <a:t>claims. You should deal with insurance disputes through your insurers or through civil court.</a:t>
            </a:r>
          </a:p>
          <a:p>
            <a:endParaRPr lang="en-US" sz="1200" dirty="0"/>
          </a:p>
          <a:p>
            <a:r>
              <a:rPr lang="en-US" sz="1200" dirty="0"/>
              <a:t>How can I get details of the other party including insurance?</a:t>
            </a:r>
          </a:p>
          <a:p>
            <a:r>
              <a:rPr lang="en-US" sz="1200" dirty="0"/>
              <a:t>If you do not get the other party’s details at the scene, you should contact the collision record unit.</a:t>
            </a:r>
          </a:p>
          <a:p>
            <a:r>
              <a:rPr lang="en-US" sz="1200" dirty="0"/>
              <a:t>If the other vehicle failed to stop at the scene, details may not be available for several weeks. This is</a:t>
            </a:r>
          </a:p>
          <a:p>
            <a:r>
              <a:rPr lang="en-US" sz="1200" dirty="0"/>
              <a:t>because the ongoing enquiries will take time. We may not always be able to provide information due</a:t>
            </a:r>
          </a:p>
          <a:p>
            <a:r>
              <a:rPr lang="en-US" sz="1200" dirty="0"/>
              <a:t>to the Data Protection Act. This includes witness details.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21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/>
              <a:t>Everyone!</a:t>
            </a:r>
          </a:p>
          <a:p>
            <a:endParaRPr lang="en-GB" sz="1000" dirty="0"/>
          </a:p>
          <a:p>
            <a:r>
              <a:rPr lang="en-GB" sz="1000" dirty="0"/>
              <a:t>In particular… explain the stats from your District RTC Reduction Strategy for a bit of info, don’t go too deep into it, scan through and pick out anything relevant.</a:t>
            </a:r>
          </a:p>
          <a:p>
            <a:endParaRPr lang="en-GB" sz="1000" dirty="0"/>
          </a:p>
          <a:p>
            <a:r>
              <a:rPr lang="en-GB" sz="1200" b="1" u="sng" dirty="0"/>
              <a:t>Have a copy of the District RTC Reduction Strategy (found on </a:t>
            </a:r>
            <a:r>
              <a:rPr lang="en-GB" sz="1200" b="1" u="sng" dirty="0" err="1"/>
              <a:t>sharepoint</a:t>
            </a:r>
            <a:r>
              <a:rPr lang="en-GB" sz="1200" b="1" u="sng" dirty="0"/>
              <a:t> in the districts section within the shared documents section) printed off and with you to help with this slide as it is too much to fit into these notes.</a:t>
            </a:r>
          </a:p>
          <a:p>
            <a:endParaRPr lang="en-GB" sz="1200" b="1" u="sng" dirty="0"/>
          </a:p>
          <a:p>
            <a:r>
              <a:rPr lang="en-GB" sz="1200" b="1" u="sng" dirty="0"/>
              <a:t>Pedestrians</a:t>
            </a:r>
          </a:p>
          <a:p>
            <a:r>
              <a:rPr lang="en-GB" sz="1200" b="1" u="sng" dirty="0"/>
              <a:t>Cyclists</a:t>
            </a:r>
          </a:p>
          <a:p>
            <a:r>
              <a:rPr lang="en-GB" sz="1200" b="1" u="sng" dirty="0"/>
              <a:t>Other road users</a:t>
            </a:r>
          </a:p>
          <a:p>
            <a:endParaRPr lang="en-GB" sz="1200" b="1" u="sng" dirty="0"/>
          </a:p>
          <a:p>
            <a:r>
              <a:rPr lang="en-GB" sz="1200" b="1" u="sng" dirty="0"/>
              <a:t>But then lead onto next slide to highlight that 17-25 year olds are affected the most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3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17-25 year old are most at risk. This is identified through the data collation from previous years.</a:t>
            </a:r>
          </a:p>
          <a:p>
            <a:endParaRPr lang="en-GB" dirty="0"/>
          </a:p>
          <a:p>
            <a:r>
              <a:rPr lang="en-GB" dirty="0"/>
              <a:t>Inexperienced drivers.</a:t>
            </a:r>
          </a:p>
          <a:p>
            <a:endParaRPr lang="en-GB" dirty="0"/>
          </a:p>
          <a:p>
            <a:r>
              <a:rPr lang="en-GB" dirty="0"/>
              <a:t>Lack of concentration.</a:t>
            </a:r>
          </a:p>
          <a:p>
            <a:endParaRPr lang="en-GB" dirty="0"/>
          </a:p>
          <a:p>
            <a:r>
              <a:rPr lang="en-GB" dirty="0"/>
              <a:t>Easily distracted.( which will lead nicely onto the next slide about </a:t>
            </a:r>
            <a:r>
              <a:rPr lang="en-GB" dirty="0" err="1"/>
              <a:t>distarctions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0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Highlight the fact that young drivers are more at risk. The stats prove it.</a:t>
            </a:r>
          </a:p>
          <a:p>
            <a:endParaRPr lang="en-GB" dirty="0"/>
          </a:p>
          <a:p>
            <a:r>
              <a:rPr lang="en-GB" dirty="0"/>
              <a:t>County Durham has a large proportion of rural roads within it. The number of deaths on rural roads for 17-25 year olds needs to be bourn in mind.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65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 these factors in a bit more detail.</a:t>
            </a:r>
          </a:p>
          <a:p>
            <a:endParaRPr lang="en-GB" dirty="0"/>
          </a:p>
          <a:p>
            <a:r>
              <a:rPr lang="en-GB" dirty="0"/>
              <a:t>Don’t be distracted. Sat nav, radio, mobile phones, surroundings etc… put smart phones in glove box out of reach</a:t>
            </a:r>
          </a:p>
          <a:p>
            <a:endParaRPr lang="en-GB" dirty="0"/>
          </a:p>
          <a:p>
            <a:r>
              <a:rPr lang="en-GB" dirty="0"/>
              <a:t>Drink and drug driving- call a taxi or use public transport</a:t>
            </a:r>
          </a:p>
          <a:p>
            <a:endParaRPr lang="en-GB" dirty="0"/>
          </a:p>
          <a:p>
            <a:r>
              <a:rPr lang="en-GB" dirty="0"/>
              <a:t>Stick to speed limits. The more you speed the more likely you are to be involved in a accident. Speed limits are in place for a reason</a:t>
            </a:r>
          </a:p>
          <a:p>
            <a:endParaRPr lang="en-GB" dirty="0"/>
          </a:p>
          <a:p>
            <a:r>
              <a:rPr lang="en-GB" dirty="0"/>
              <a:t>Don’t be influenced by your friends- don’t feel pressured into making wrong decisions</a:t>
            </a:r>
          </a:p>
          <a:p>
            <a:endParaRPr lang="en-GB" dirty="0"/>
          </a:p>
          <a:p>
            <a:r>
              <a:rPr lang="en-GB" dirty="0"/>
              <a:t>Remember that you’re your new to driving and it takes time to become fully competent and confident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6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Don’t panic,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Don’t just slam on the brakes and freeze, Pull over at the next safe and convenient place.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Don’t slow down and continue to move. Pull over and stop when safe to do so. (creating on coming hazards).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Look all around you and make sure it is safe to act,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Only move if it is safe and practical to do so i.e. do not create a narrow bottle neck of 2 cars side by side,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 not be forced through a red light, you do not have to do this, emergency services have no legal right or exemption to force you through, emergency service vehicles only proceed through a red light when it is safe to do so and always with the intention to stop,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Watch out for other road users and their actions,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What you are doing is new and unknown to others so be aware of your actions at all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74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Worse case scenario is you being involved in an </a:t>
            </a:r>
            <a:r>
              <a:rPr lang="en-GB" dirty="0" err="1"/>
              <a:t>rtc</a:t>
            </a:r>
            <a:r>
              <a:rPr lang="en-GB" dirty="0"/>
              <a:t>. Strain on emergency services. (show video of a controlled extraction of adult from a car)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this is in a controlled environment and how in the real world things can be a lot worse.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   Fire role- inner scene control and management, casualty extrication and care. A plan B plan time critical based on injuries. Talk about the plans. Time critical isn’t </a:t>
            </a:r>
            <a:r>
              <a:rPr lang="en-GB" dirty="0" err="1"/>
              <a:t>pleasant.etc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Police role- cordons inner and outer, traffic and scene management, collision investigation if needs 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Ambulance role- specialist care and transport to hospital if needed.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62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RTCs will inevitably always happen, but we can reduce them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18CC4-1445-4B89-899C-F6085BD116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07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BFB7D4-83D8-4582-AF14-90C225FE5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174" y="903702"/>
            <a:ext cx="729788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7D27F8-501D-4ADA-864D-40FEE8D4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174" y="3383377"/>
            <a:ext cx="729788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84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7C5C-DBB2-4444-B918-C1456028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7" y="711762"/>
            <a:ext cx="9640956" cy="967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82F84-4018-4CE9-9F49-DB423B75D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2087" y="2011164"/>
            <a:ext cx="9640956" cy="3654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55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7AFEA-21CE-4C91-8E50-6C4B1F30E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800" y="2534478"/>
            <a:ext cx="3591339" cy="30711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1B7B0-F6C8-4C53-BDCF-54F7A1A5A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6582" y="955964"/>
            <a:ext cx="5287618" cy="46497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C32DF0-4214-4AA3-9DDE-A25B22F2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99" y="955964"/>
            <a:ext cx="3819939" cy="14592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79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E7D39-03B0-4BAB-99BE-EA635621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58" y="735495"/>
            <a:ext cx="3894551" cy="56553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CC07F-02C4-41C1-85AA-FBE32C45D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59017" y="355599"/>
            <a:ext cx="6609522" cy="8239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AC17F-A27C-4BBF-A5C3-8DF839570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9017" y="1179512"/>
            <a:ext cx="6609522" cy="52113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D66F-E59F-4E06-8DB0-A16B6069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78" y="795131"/>
            <a:ext cx="3364465" cy="249472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41276-2004-46B5-A371-386D31594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996" y="3665814"/>
            <a:ext cx="3364465" cy="253620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A46B6-8389-4F31-B435-E5F37E24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6959" y="795131"/>
            <a:ext cx="3364463" cy="2494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A7838E-B855-4F82-883E-9AD653E047B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3768" y="795131"/>
            <a:ext cx="3364465" cy="2536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7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0C8A-E6BA-4BDA-A384-228DE5A1D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35" y="149088"/>
            <a:ext cx="8348869" cy="85476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50B96-479C-4E9E-BDFE-B1680EE41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9485" y="3230217"/>
            <a:ext cx="4000567" cy="3230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4711741-6335-4327-A62A-2D12208330C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37313" y="3230216"/>
            <a:ext cx="5883965" cy="32302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85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F530-1B7B-403B-9961-88F7C511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739"/>
            <a:ext cx="4727713" cy="56653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7464-6F13-4CCF-955F-2F33D3FF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32774" cy="25967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D86A-183B-4BB2-A292-CE5D15BC0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0522"/>
            <a:ext cx="10432774" cy="23058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13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83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4" r:id="rId7"/>
    <p:sldLayoutId id="214748365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63D1-CB83-43C7-83E4-6E607CCCA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174" y="2368730"/>
            <a:ext cx="7297882" cy="922571"/>
          </a:xfrm>
        </p:spPr>
        <p:txBody>
          <a:bodyPr>
            <a:normAutofit/>
          </a:bodyPr>
          <a:lstStyle/>
          <a:p>
            <a:r>
              <a:rPr lang="en-GB" sz="6000" dirty="0"/>
              <a:t>Road Safety</a:t>
            </a:r>
          </a:p>
        </p:txBody>
      </p:sp>
    </p:spTree>
    <p:extLst>
      <p:ext uri="{BB962C8B-B14F-4D97-AF65-F5344CB8AC3E}">
        <p14:creationId xmlns:p14="http://schemas.microsoft.com/office/powerpoint/2010/main" val="19701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elmets&#10;">
            <a:extLst>
              <a:ext uri="{FF2B5EF4-FFF2-40B4-BE49-F238E27FC236}">
                <a16:creationId xmlns:a16="http://schemas.microsoft.com/office/drawing/2014/main" id="{A1A44BF8-2AF7-4F95-8FAC-F78C1243F2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2" y="618151"/>
            <a:ext cx="3639533" cy="2810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570025-4DBC-459D-AB7B-8C51D685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67" y="1347465"/>
            <a:ext cx="3579321" cy="1352218"/>
          </a:xfrm>
        </p:spPr>
        <p:txBody>
          <a:bodyPr/>
          <a:lstStyle/>
          <a:p>
            <a:pPr algn="ctr"/>
            <a:r>
              <a:rPr lang="en-GB" sz="2800" dirty="0"/>
              <a:t>What is a Road Traffic Collision (RTC)?</a:t>
            </a:r>
          </a:p>
        </p:txBody>
      </p:sp>
      <p:pic>
        <p:nvPicPr>
          <p:cNvPr id="9" name="Picture 8" descr="a fire appliance&#10;">
            <a:extLst>
              <a:ext uri="{FF2B5EF4-FFF2-40B4-BE49-F238E27FC236}">
                <a16:creationId xmlns:a16="http://schemas.microsoft.com/office/drawing/2014/main" id="{A45FF070-D229-4EBC-BF6E-8DC567E8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09" y="618152"/>
            <a:ext cx="3639533" cy="2810848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11" name="Picture 10" descr="firefighters next to an RTC">
            <a:extLst>
              <a:ext uri="{FF2B5EF4-FFF2-40B4-BE49-F238E27FC236}">
                <a16:creationId xmlns:a16="http://schemas.microsoft.com/office/drawing/2014/main" id="{D3748732-C5CE-41DF-92DA-004B2F1C15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99" y="3545632"/>
            <a:ext cx="3613130" cy="2799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782F34-7929-4ADE-A371-0F4027A599E7}"/>
              </a:ext>
            </a:extLst>
          </p:cNvPr>
          <p:cNvSpPr txBox="1">
            <a:spLocks/>
          </p:cNvSpPr>
          <p:nvPr/>
        </p:nvSpPr>
        <p:spPr>
          <a:xfrm>
            <a:off x="550662" y="68175"/>
            <a:ext cx="3121869" cy="48133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30B719-F562-4610-B252-207A85D6017D}"/>
              </a:ext>
            </a:extLst>
          </p:cNvPr>
          <p:cNvSpPr txBox="1">
            <a:spLocks/>
          </p:cNvSpPr>
          <p:nvPr/>
        </p:nvSpPr>
        <p:spPr>
          <a:xfrm>
            <a:off x="4306339" y="1279413"/>
            <a:ext cx="3579321" cy="167076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800" dirty="0"/>
              <a:t>Identify who is at risk and the most common factors that lead to RTC’s.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B4BF64-499C-42B7-A1DE-AC1CCB993CA9}"/>
              </a:ext>
            </a:extLst>
          </p:cNvPr>
          <p:cNvSpPr txBox="1">
            <a:spLocks/>
          </p:cNvSpPr>
          <p:nvPr/>
        </p:nvSpPr>
        <p:spPr>
          <a:xfrm>
            <a:off x="7986409" y="800592"/>
            <a:ext cx="3579321" cy="262840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800" dirty="0"/>
              <a:t>Describe the actions on what to do if you come across an Emergency Service vehicle(s) on a blue light response.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B4DEE5-DC42-49FD-B1A8-A71D19552DFD}"/>
              </a:ext>
            </a:extLst>
          </p:cNvPr>
          <p:cNvSpPr txBox="1">
            <a:spLocks/>
          </p:cNvSpPr>
          <p:nvPr/>
        </p:nvSpPr>
        <p:spPr>
          <a:xfrm>
            <a:off x="610874" y="4161687"/>
            <a:ext cx="3579321" cy="156707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800" dirty="0">
                <a:solidFill>
                  <a:schemeClr val="bg1"/>
                </a:solidFill>
              </a:rPr>
              <a:t>Consequences of Your Actions – Think before you act…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465093-2FA6-4A31-9EB0-36A9F7F4549C}"/>
              </a:ext>
            </a:extLst>
          </p:cNvPr>
          <p:cNvSpPr txBox="1">
            <a:spLocks/>
          </p:cNvSpPr>
          <p:nvPr/>
        </p:nvSpPr>
        <p:spPr>
          <a:xfrm>
            <a:off x="4289899" y="4161687"/>
            <a:ext cx="3579321" cy="139588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800" dirty="0"/>
              <a:t>Don’t be another number to add to our statistics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ED89E5-4F3E-4048-97E4-14C9C01ADA32}"/>
              </a:ext>
            </a:extLst>
          </p:cNvPr>
          <p:cNvSpPr txBox="1">
            <a:spLocks/>
          </p:cNvSpPr>
          <p:nvPr/>
        </p:nvSpPr>
        <p:spPr>
          <a:xfrm>
            <a:off x="7968924" y="4611989"/>
            <a:ext cx="3579321" cy="49527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800" dirty="0">
                <a:solidFill>
                  <a:schemeClr val="bg1"/>
                </a:solidFill>
              </a:rPr>
              <a:t>BE ROAD AWARE</a:t>
            </a:r>
          </a:p>
        </p:txBody>
      </p:sp>
    </p:spTree>
    <p:extLst>
      <p:ext uri="{BB962C8B-B14F-4D97-AF65-F5344CB8AC3E}">
        <p14:creationId xmlns:p14="http://schemas.microsoft.com/office/powerpoint/2010/main" val="394622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63D1-CB83-43C7-83E4-6E607CCCA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174" y="2368730"/>
            <a:ext cx="7297882" cy="922571"/>
          </a:xfrm>
        </p:spPr>
        <p:txBody>
          <a:bodyPr>
            <a:normAutofit/>
          </a:bodyPr>
          <a:lstStyle/>
          <a:p>
            <a:r>
              <a:rPr lang="en-GB" sz="6000" dirty="0"/>
              <a:t>Any 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DC492-2DBE-4125-AC5D-C1DA591C0090}"/>
              </a:ext>
            </a:extLst>
          </p:cNvPr>
          <p:cNvSpPr txBox="1">
            <a:spLocks/>
          </p:cNvSpPr>
          <p:nvPr/>
        </p:nvSpPr>
        <p:spPr>
          <a:xfrm>
            <a:off x="3627165" y="6011694"/>
            <a:ext cx="4937669" cy="603225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2060"/>
                </a:solidFill>
              </a:rPr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42366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2F20-1D38-4A0F-84AC-B89B9A6E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&amp;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08498-D83E-4C62-8E9B-1D36819BD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To explain what a Road Traffic Collision (RTC)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To highlight who is at risk and to inform you of the main contributing factors that can lead to RTC’s.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Understand the actions on what to do if you come across an Emergency Service vehicle(s) on a blue light response.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2060"/>
                </a:solidFill>
              </a:rPr>
              <a:t>Have an awareness of the consequences behind your actions.</a:t>
            </a:r>
          </a:p>
          <a:p>
            <a:endParaRPr lang="en-GB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TC" descr="what is a road traffic collision? (RTC)">
            <a:hlinkClick r:id="" action="ppaction://media"/>
            <a:extLst>
              <a:ext uri="{FF2B5EF4-FFF2-40B4-BE49-F238E27FC236}">
                <a16:creationId xmlns:a16="http://schemas.microsoft.com/office/drawing/2014/main" id="{1C86AF22-43F9-45A5-B3AD-654019E24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18" y="-4329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F73900-9C5F-4EF8-8B55-674626E6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99" y="-1459244"/>
            <a:ext cx="3819939" cy="1459244"/>
          </a:xfrm>
        </p:spPr>
        <p:txBody>
          <a:bodyPr anchor="b">
            <a:normAutofit/>
          </a:bodyPr>
          <a:lstStyle/>
          <a:p>
            <a:r>
              <a:rPr lang="en-GB" dirty="0"/>
              <a:t>What is an RTC?</a:t>
            </a:r>
          </a:p>
        </p:txBody>
      </p:sp>
    </p:spTree>
    <p:extLst>
      <p:ext uri="{BB962C8B-B14F-4D97-AF65-F5344CB8AC3E}">
        <p14:creationId xmlns:p14="http://schemas.microsoft.com/office/powerpoint/2010/main" val="177930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187FCAA-16C7-4310-BE4F-496E0214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995" y="1042470"/>
            <a:ext cx="5016009" cy="513385"/>
          </a:xfrm>
        </p:spPr>
        <p:txBody>
          <a:bodyPr>
            <a:no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</a:rPr>
              <a:t>Who’s at risk?</a:t>
            </a:r>
          </a:p>
        </p:txBody>
      </p:sp>
    </p:spTree>
    <p:extLst>
      <p:ext uri="{BB962C8B-B14F-4D97-AF65-F5344CB8AC3E}">
        <p14:creationId xmlns:p14="http://schemas.microsoft.com/office/powerpoint/2010/main" val="377987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B6180-22A4-44ED-AFCA-86766226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021436" y="2975033"/>
            <a:ext cx="5014936" cy="513385"/>
          </a:xfrm>
        </p:spPr>
        <p:txBody>
          <a:bodyPr>
            <a:noAutofit/>
          </a:bodyPr>
          <a:lstStyle/>
          <a:p>
            <a:pPr algn="ctr"/>
            <a:r>
              <a:rPr lang="en-GB" sz="2700" dirty="0"/>
              <a:t>Who does it affect the most?</a:t>
            </a:r>
          </a:p>
        </p:txBody>
      </p:sp>
      <p:sp>
        <p:nvSpPr>
          <p:cNvPr id="2" name="Rectangle 1" descr="young drivers between the ages of 17 and 25; young drivers within one year of passing their driving test; one in three new drivers will be involved in an RTC within two years of passing their driving test.">
            <a:extLst>
              <a:ext uri="{FF2B5EF4-FFF2-40B4-BE49-F238E27FC236}">
                <a16:creationId xmlns:a16="http://schemas.microsoft.com/office/drawing/2014/main" id="{1DF98593-C2C7-4C94-A4E9-EACB7A96C960}"/>
              </a:ext>
            </a:extLst>
          </p:cNvPr>
          <p:cNvSpPr/>
          <p:nvPr/>
        </p:nvSpPr>
        <p:spPr>
          <a:xfrm>
            <a:off x="1861045" y="642025"/>
            <a:ext cx="9251715" cy="516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89AE9-1A5E-42DC-893C-2ADB7B54B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7517" y="1399006"/>
            <a:ext cx="8318770" cy="3651425"/>
          </a:xfrm>
        </p:spPr>
        <p:txBody>
          <a:bodyPr/>
          <a:lstStyle/>
          <a:p>
            <a:pPr fontAlgn="base"/>
            <a:r>
              <a:rPr lang="en-GB" b="1" dirty="0">
                <a:solidFill>
                  <a:srgbClr val="002060"/>
                </a:solidFill>
              </a:rPr>
              <a:t>Young drivers between the ages of 17 and 25.</a:t>
            </a:r>
          </a:p>
          <a:p>
            <a:pPr marL="0" indent="0" fontAlgn="base">
              <a:buNone/>
            </a:pPr>
            <a:endParaRPr lang="en-GB" dirty="0">
              <a:solidFill>
                <a:srgbClr val="002060"/>
              </a:solidFill>
            </a:endParaRPr>
          </a:p>
          <a:p>
            <a:pPr fontAlgn="base"/>
            <a:r>
              <a:rPr lang="en-GB" b="1" dirty="0">
                <a:solidFill>
                  <a:srgbClr val="002060"/>
                </a:solidFill>
              </a:rPr>
              <a:t>Young drivers within one year of passing their driving test.</a:t>
            </a:r>
          </a:p>
          <a:p>
            <a:pPr fontAlgn="base"/>
            <a:endParaRPr lang="en-GB" b="1" dirty="0">
              <a:solidFill>
                <a:srgbClr val="002060"/>
              </a:solidFill>
            </a:endParaRPr>
          </a:p>
          <a:p>
            <a:pPr fontAlgn="base"/>
            <a:r>
              <a:rPr lang="en-GB" b="1" dirty="0">
                <a:solidFill>
                  <a:srgbClr val="002060"/>
                </a:solidFill>
              </a:rPr>
              <a:t>One in three new drivers will be involved in a RTC within two years of passing their driving test.</a:t>
            </a:r>
          </a:p>
        </p:txBody>
      </p:sp>
    </p:spTree>
    <p:extLst>
      <p:ext uri="{BB962C8B-B14F-4D97-AF65-F5344CB8AC3E}">
        <p14:creationId xmlns:p14="http://schemas.microsoft.com/office/powerpoint/2010/main" val="31220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2F20-1D38-4A0F-84AC-B89B9A6E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08498-D83E-4C62-8E9B-1D36819BD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2087" y="1991708"/>
            <a:ext cx="9640956" cy="36541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</a:rPr>
              <a:t>New drivers take TWO seconds longer to recognize possible danger and react to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</a:rPr>
              <a:t>Three young people die every day in RTC’s throughout Britain.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</a:rPr>
              <a:t>66% of driver deaths are on rural roads.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</a:rPr>
              <a:t>The risk of having an accident increases with every extra passenger a young driver has in the car with them.</a:t>
            </a:r>
          </a:p>
        </p:txBody>
      </p:sp>
    </p:spTree>
    <p:extLst>
      <p:ext uri="{BB962C8B-B14F-4D97-AF65-F5344CB8AC3E}">
        <p14:creationId xmlns:p14="http://schemas.microsoft.com/office/powerpoint/2010/main" val="397110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5CA4-9623-42AC-B08F-CC271DFD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419" y="443379"/>
            <a:ext cx="4305809" cy="513385"/>
          </a:xfrm>
        </p:spPr>
        <p:txBody>
          <a:bodyPr/>
          <a:lstStyle/>
          <a:p>
            <a:pPr algn="ctr"/>
            <a:r>
              <a:rPr lang="en-GB" dirty="0"/>
              <a:t>Contributing Factors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9C7A8B-1CB6-4431-82F4-ED1515387D3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0946" y="4241031"/>
            <a:ext cx="2537724" cy="436715"/>
          </a:xfrm>
        </p:spPr>
        <p:txBody>
          <a:bodyPr/>
          <a:lstStyle/>
          <a:p>
            <a:r>
              <a:rPr lang="en-GB" sz="3200" dirty="0"/>
              <a:t>Distractions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094EBF9-265E-4B89-8F5F-D6D7B76E527C}"/>
              </a:ext>
            </a:extLst>
          </p:cNvPr>
          <p:cNvSpPr txBox="1">
            <a:spLocks/>
          </p:cNvSpPr>
          <p:nvPr/>
        </p:nvSpPr>
        <p:spPr>
          <a:xfrm>
            <a:off x="4978386" y="4241031"/>
            <a:ext cx="1908653" cy="436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Alcohol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F1C1E3DD-9558-4601-AB4B-2642775E9B48}"/>
              </a:ext>
            </a:extLst>
          </p:cNvPr>
          <p:cNvSpPr txBox="1">
            <a:spLocks/>
          </p:cNvSpPr>
          <p:nvPr/>
        </p:nvSpPr>
        <p:spPr>
          <a:xfrm>
            <a:off x="9064959" y="4241031"/>
            <a:ext cx="1629545" cy="436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Drugs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F260527-DED1-49B6-A776-8A7AC70B4135}"/>
              </a:ext>
            </a:extLst>
          </p:cNvPr>
          <p:cNvSpPr txBox="1">
            <a:spLocks/>
          </p:cNvSpPr>
          <p:nvPr/>
        </p:nvSpPr>
        <p:spPr>
          <a:xfrm>
            <a:off x="701483" y="5415665"/>
            <a:ext cx="2379103" cy="436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Speed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D5EF7BB1-10DC-4C98-8E89-E86F93FB7DB2}"/>
              </a:ext>
            </a:extLst>
          </p:cNvPr>
          <p:cNvSpPr txBox="1">
            <a:spLocks/>
          </p:cNvSpPr>
          <p:nvPr/>
        </p:nvSpPr>
        <p:spPr>
          <a:xfrm>
            <a:off x="4388170" y="5343223"/>
            <a:ext cx="3089083" cy="436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Peer Pressure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06CFCDE-E95D-4B31-80B1-791B87EC001A}"/>
              </a:ext>
            </a:extLst>
          </p:cNvPr>
          <p:cNvSpPr txBox="1">
            <a:spLocks/>
          </p:cNvSpPr>
          <p:nvPr/>
        </p:nvSpPr>
        <p:spPr>
          <a:xfrm>
            <a:off x="8784837" y="5415665"/>
            <a:ext cx="2906217" cy="436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Inexperience</a:t>
            </a:r>
          </a:p>
        </p:txBody>
      </p:sp>
    </p:spTree>
    <p:extLst>
      <p:ext uri="{BB962C8B-B14F-4D97-AF65-F5344CB8AC3E}">
        <p14:creationId xmlns:p14="http://schemas.microsoft.com/office/powerpoint/2010/main" val="245538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blue lights and sirens">
            <a:extLst>
              <a:ext uri="{FF2B5EF4-FFF2-40B4-BE49-F238E27FC236}">
                <a16:creationId xmlns:a16="http://schemas.microsoft.com/office/drawing/2014/main" id="{8F6E50DF-8EDA-4ECA-A689-8FF79571552A}"/>
              </a:ext>
            </a:extLst>
          </p:cNvPr>
          <p:cNvSpPr/>
          <p:nvPr/>
        </p:nvSpPr>
        <p:spPr>
          <a:xfrm>
            <a:off x="1284051" y="826851"/>
            <a:ext cx="9747116" cy="4834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55DF9-7C2E-43D2-A7FF-99BFEB9B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10" y="2786945"/>
            <a:ext cx="5011068" cy="2469990"/>
          </a:xfrm>
        </p:spPr>
        <p:txBody>
          <a:bodyPr>
            <a:noAutofit/>
          </a:bodyPr>
          <a:lstStyle/>
          <a:p>
            <a:r>
              <a:rPr lang="en-GB" sz="10000" dirty="0">
                <a:solidFill>
                  <a:srgbClr val="002060"/>
                </a:solidFill>
              </a:rPr>
              <a:t>Blue lights </a:t>
            </a:r>
            <a:r>
              <a:rPr lang="en-GB" sz="10000" dirty="0">
                <a:solidFill>
                  <a:schemeClr val="bg1">
                    <a:lumMod val="65000"/>
                  </a:schemeClr>
                </a:solidFill>
              </a:rPr>
              <a:t>&amp; sirens</a:t>
            </a:r>
          </a:p>
        </p:txBody>
      </p:sp>
      <p:pic>
        <p:nvPicPr>
          <p:cNvPr id="15" name="Content Placeholder 14" descr="fire appliance&#10;">
            <a:extLst>
              <a:ext uri="{FF2B5EF4-FFF2-40B4-BE49-F238E27FC236}">
                <a16:creationId xmlns:a16="http://schemas.microsoft.com/office/drawing/2014/main" id="{AF9E97B8-C985-47FF-98F7-F126FD16B8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10" y="1"/>
            <a:ext cx="3892789" cy="6858000"/>
          </a:xfrm>
        </p:spPr>
      </p:pic>
      <p:pic>
        <p:nvPicPr>
          <p:cNvPr id="5" name="Fire Truck SIREN Onboard SOUND EFFECT" descr="siren">
            <a:hlinkClick r:id="" action="ppaction://media"/>
            <a:extLst>
              <a:ext uri="{FF2B5EF4-FFF2-40B4-BE49-F238E27FC236}">
                <a16:creationId xmlns:a16="http://schemas.microsoft.com/office/drawing/2014/main" id="{FC658639-CEC4-4D4B-BAA0-DF388EF56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0120" y="4021940"/>
            <a:ext cx="1043550" cy="10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B6180-22A4-44ED-AFCA-86766226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021436" y="2975033"/>
            <a:ext cx="5014936" cy="51338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What happens at an RTC?</a:t>
            </a:r>
          </a:p>
        </p:txBody>
      </p:sp>
      <p:pic>
        <p:nvPicPr>
          <p:cNvPr id="5" name="RTC ExtracationV2" descr="video">
            <a:hlinkClick r:id="" action="ppaction://media"/>
            <a:extLst>
              <a:ext uri="{FF2B5EF4-FFF2-40B4-BE49-F238E27FC236}">
                <a16:creationId xmlns:a16="http://schemas.microsoft.com/office/drawing/2014/main" id="{4700926B-A339-4CC9-9457-232093D5EE26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1045" y="630447"/>
            <a:ext cx="9251715" cy="5180806"/>
          </a:xfrm>
        </p:spPr>
      </p:pic>
    </p:spTree>
    <p:extLst>
      <p:ext uri="{BB962C8B-B14F-4D97-AF65-F5344CB8AC3E}">
        <p14:creationId xmlns:p14="http://schemas.microsoft.com/office/powerpoint/2010/main" val="22482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DDFRS 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DFRS PowerPoint template with background" id="{369B8C13-CE18-49D8-971F-6FD2498D7E0F}" vid="{EA60EFA6-A52A-4DB1-9196-590CAD1AEC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94E93EFFE984D9A9ECD67E8E8AACF" ma:contentTypeVersion="10" ma:contentTypeDescription="Create a new document." ma:contentTypeScope="" ma:versionID="0e58efe13b14b21e3891deb9afe804d2">
  <xsd:schema xmlns:xsd="http://www.w3.org/2001/XMLSchema" xmlns:xs="http://www.w3.org/2001/XMLSchema" xmlns:p="http://schemas.microsoft.com/office/2006/metadata/properties" xmlns:ns2="20c03884-3862-4bbf-8604-94f4554ad861" xmlns:ns3="f066a3a0-c375-4b54-8494-7329dcdb8d52" targetNamespace="http://schemas.microsoft.com/office/2006/metadata/properties" ma:root="true" ma:fieldsID="26196b61823c101bc679213a0a6e3f6d" ns2:_="" ns3:_="">
    <xsd:import namespace="20c03884-3862-4bbf-8604-94f4554ad861"/>
    <xsd:import namespace="f066a3a0-c375-4b54-8494-7329dcdb8d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03884-3862-4bbf-8604-94f4554ad8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6a3a0-c375-4b54-8494-7329dcdb8d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EC1D42-F302-4F2F-B0C7-E061F02A738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baa1756-ece3-413e-a4d6-b5b8346cbb23"/>
    <ds:schemaRef ds:uri="http://purl.org/dc/elements/1.1/"/>
    <ds:schemaRef ds:uri="http://schemas.microsoft.com/office/2006/metadata/properties"/>
    <ds:schemaRef ds:uri="98ab2ee7-a7ef-4105-9b07-83e4843412a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FFB6CD-FEC6-4284-978A-EB019E08E0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c03884-3862-4bbf-8604-94f4554ad861"/>
    <ds:schemaRef ds:uri="f066a3a0-c375-4b54-8494-7329dcdb8d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2A4EDF-A1D2-42CC-A674-9B856FBE7D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RTC presentation</Template>
  <TotalTime>562</TotalTime>
  <Words>1150</Words>
  <Application>Microsoft Office PowerPoint</Application>
  <PresentationFormat>Widescreen</PresentationFormat>
  <Paragraphs>125</Paragraphs>
  <Slides>11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CDDFRS Office Theme</vt:lpstr>
      <vt:lpstr>Road Safety</vt:lpstr>
      <vt:lpstr>Aims &amp; Objectives</vt:lpstr>
      <vt:lpstr>What is an RTC?</vt:lpstr>
      <vt:lpstr>Who’s at risk?</vt:lpstr>
      <vt:lpstr>Who does it affect the most?</vt:lpstr>
      <vt:lpstr>The Facts</vt:lpstr>
      <vt:lpstr>Contributing Factors</vt:lpstr>
      <vt:lpstr>Blue lights &amp; sirens</vt:lpstr>
      <vt:lpstr>What happens at an RTC?</vt:lpstr>
      <vt:lpstr>What is a Road Traffic Collision (RTC)?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Safety</dc:title>
  <dc:creator>Bethany Nichols</dc:creator>
  <cp:lastModifiedBy>Celeste Nattrass</cp:lastModifiedBy>
  <cp:revision>6</cp:revision>
  <dcterms:created xsi:type="dcterms:W3CDTF">2019-10-23T11:18:22Z</dcterms:created>
  <dcterms:modified xsi:type="dcterms:W3CDTF">2020-10-07T13:47:26Z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0x01010010794E93EFFE984D9A9ECD67E8E8AACF</vt:lpwstr>
  </property>
  <property fmtid="{D5CDD505-2E9C-101B-9397-08002B2CF9AE}" pid="3" name="MSIP_Label_2c910348-fd40-4d7d-b047-71cb62379ea6_Enabled">
    <vt:lpwstr>true</vt:lpwstr>
  </property>
  <property fmtid="{D5CDD505-2E9C-101B-9397-08002B2CF9AE}" pid="4" name="MSIP_Label_2c910348-fd40-4d7d-b047-71cb62379ea6_SetDate">
    <vt:lpwstr>2020-10-07T13:41:01Z</vt:lpwstr>
  </property>
  <property fmtid="{D5CDD505-2E9C-101B-9397-08002B2CF9AE}" pid="5" name="MSIP_Label_2c910348-fd40-4d7d-b047-71cb62379ea6_Method">
    <vt:lpwstr>Standard</vt:lpwstr>
  </property>
  <property fmtid="{D5CDD505-2E9C-101B-9397-08002B2CF9AE}" pid="6" name="MSIP_Label_2c910348-fd40-4d7d-b047-71cb62379ea6_Name">
    <vt:lpwstr>OFFICIAL - NO VISUAL MARK</vt:lpwstr>
  </property>
  <property fmtid="{D5CDD505-2E9C-101B-9397-08002B2CF9AE}" pid="7" name="MSIP_Label_2c910348-fd40-4d7d-b047-71cb62379ea6_SiteId">
    <vt:lpwstr>1441d9f6-0ea0-4c53-9e04-b6a546923354</vt:lpwstr>
  </property>
  <property fmtid="{D5CDD505-2E9C-101B-9397-08002B2CF9AE}" pid="8" name="MSIP_Label_2c910348-fd40-4d7d-b047-71cb62379ea6_ActionId">
    <vt:lpwstr>4447982b-7bd1-4866-bf1f-b446db360dfe</vt:lpwstr>
  </property>
  <property fmtid="{D5CDD505-2E9C-101B-9397-08002B2CF9AE}" pid="9" name="MSIP_Label_2c910348-fd40-4d7d-b047-71cb62379ea6_ContentBits">
    <vt:lpwstr>0</vt:lpwstr>
  </property>
</Properties>
</file>