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8" r:id="rId5"/>
    <p:sldId id="271" r:id="rId6"/>
    <p:sldId id="272" r:id="rId7"/>
    <p:sldId id="285" r:id="rId8"/>
    <p:sldId id="286" r:id="rId9"/>
    <p:sldId id="287" r:id="rId10"/>
    <p:sldId id="273" r:id="rId11"/>
    <p:sldId id="277" r:id="rId12"/>
    <p:sldId id="289" r:id="rId13"/>
    <p:sldId id="25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3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4828B-DD50-41ED-982D-5CEB0B058513}" v="3" dt="2020-10-07T10:51:49.044"/>
    <p1510:client id="{4B408D4D-D72D-47AA-B0E2-29ED479F3538}" v="2234" dt="2020-10-07T09:14:03.586"/>
    <p1510:client id="{6C37E05D-A835-48C9-A251-667310FD9B0E}" v="138" dt="2020-10-07T10:16:29.398"/>
    <p1510:client id="{E685D46A-3257-747B-8030-C8672C5A1517}" v="3" dt="2020-10-07T08:28:50.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3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B9BED-8E2B-406F-ADF5-6D19CFB3F95D}" type="datetimeFigureOut">
              <a:rPr lang="en-GB" smtClean="0"/>
              <a:t>07/10/2020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F5354-6002-4A5F-A851-CDDB0C8CEAB9}" type="slidenum">
              <a:rPr lang="en-GB" smtClean="0"/>
              <a:t>‹#›</a:t>
            </a:fld>
            <a:endParaRPr lang="en-GB"/>
          </a:p>
        </p:txBody>
      </p:sp>
    </p:spTree>
    <p:extLst>
      <p:ext uri="{BB962C8B-B14F-4D97-AF65-F5344CB8AC3E}">
        <p14:creationId xmlns:p14="http://schemas.microsoft.com/office/powerpoint/2010/main" val="134936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This Presentation is NOT suitable for Primary school pupils.</a:t>
            </a:r>
          </a:p>
        </p:txBody>
      </p:sp>
      <p:sp>
        <p:nvSpPr>
          <p:cNvPr id="4" name="Slide Number Placeholder 3"/>
          <p:cNvSpPr>
            <a:spLocks noGrp="1"/>
          </p:cNvSpPr>
          <p:nvPr>
            <p:ph type="sldNum" sz="quarter" idx="5"/>
          </p:nvPr>
        </p:nvSpPr>
        <p:spPr/>
        <p:txBody>
          <a:bodyPr/>
          <a:lstStyle/>
          <a:p>
            <a:fld id="{3F0F5354-6002-4A5F-A851-CDDB0C8CEAB9}" type="slidenum">
              <a:rPr lang="en-GB" smtClean="0"/>
              <a:t>1</a:t>
            </a:fld>
            <a:endParaRPr lang="en-GB"/>
          </a:p>
        </p:txBody>
      </p:sp>
    </p:spTree>
    <p:extLst>
      <p:ext uri="{BB962C8B-B14F-4D97-AF65-F5344CB8AC3E}">
        <p14:creationId xmlns:p14="http://schemas.microsoft.com/office/powerpoint/2010/main" val="185959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is NOT suitable for Primary school pupils.</a:t>
            </a:r>
          </a:p>
        </p:txBody>
      </p:sp>
      <p:sp>
        <p:nvSpPr>
          <p:cNvPr id="4" name="Slide Number Placeholder 3"/>
          <p:cNvSpPr>
            <a:spLocks noGrp="1"/>
          </p:cNvSpPr>
          <p:nvPr>
            <p:ph type="sldNum" sz="quarter" idx="5"/>
          </p:nvPr>
        </p:nvSpPr>
        <p:spPr/>
        <p:txBody>
          <a:bodyPr/>
          <a:lstStyle/>
          <a:p>
            <a:fld id="{3F0F5354-6002-4A5F-A851-CDDB0C8CEAB9}" type="slidenum">
              <a:rPr lang="en-GB" smtClean="0"/>
              <a:t>2</a:t>
            </a:fld>
            <a:endParaRPr lang="en-GB"/>
          </a:p>
        </p:txBody>
      </p:sp>
    </p:spTree>
    <p:extLst>
      <p:ext uri="{BB962C8B-B14F-4D97-AF65-F5344CB8AC3E}">
        <p14:creationId xmlns:p14="http://schemas.microsoft.com/office/powerpoint/2010/main" val="324722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will look at the content of the firework code and the safety issues inside this code.</a:t>
            </a:r>
          </a:p>
          <a:p>
            <a:endParaRPr lang="en-GB"/>
          </a:p>
          <a:p>
            <a:r>
              <a:rPr lang="en-GB"/>
              <a:t>We will discuss why a home fireworks party needs to be safe.</a:t>
            </a:r>
          </a:p>
        </p:txBody>
      </p:sp>
      <p:sp>
        <p:nvSpPr>
          <p:cNvPr id="4" name="Slide Number Placeholder 3"/>
          <p:cNvSpPr>
            <a:spLocks noGrp="1"/>
          </p:cNvSpPr>
          <p:nvPr>
            <p:ph type="sldNum" sz="quarter" idx="5"/>
          </p:nvPr>
        </p:nvSpPr>
        <p:spPr/>
        <p:txBody>
          <a:bodyPr/>
          <a:lstStyle/>
          <a:p>
            <a:fld id="{3F0F5354-6002-4A5F-A851-CDDB0C8CEAB9}" type="slidenum">
              <a:rPr lang="en-GB" smtClean="0"/>
              <a:t>3</a:t>
            </a:fld>
            <a:endParaRPr lang="en-GB"/>
          </a:p>
        </p:txBody>
      </p:sp>
    </p:spTree>
    <p:extLst>
      <p:ext uri="{BB962C8B-B14F-4D97-AF65-F5344CB8AC3E}">
        <p14:creationId xmlns:p14="http://schemas.microsoft.com/office/powerpoint/2010/main" val="173726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Encourage children to discuss these points with parents / responsible adults</a:t>
            </a:r>
          </a:p>
          <a:p>
            <a:endParaRPr lang="en-GB"/>
          </a:p>
        </p:txBody>
      </p:sp>
      <p:sp>
        <p:nvSpPr>
          <p:cNvPr id="4" name="Slide Number Placeholder 3"/>
          <p:cNvSpPr>
            <a:spLocks noGrp="1"/>
          </p:cNvSpPr>
          <p:nvPr>
            <p:ph type="sldNum" sz="quarter" idx="5"/>
          </p:nvPr>
        </p:nvSpPr>
        <p:spPr/>
        <p:txBody>
          <a:bodyPr/>
          <a:lstStyle/>
          <a:p>
            <a:fld id="{3F0F5354-6002-4A5F-A851-CDDB0C8CEAB9}" type="slidenum">
              <a:rPr lang="en-GB" smtClean="0"/>
              <a:t>4</a:t>
            </a:fld>
            <a:endParaRPr lang="en-GB"/>
          </a:p>
        </p:txBody>
      </p:sp>
    </p:spTree>
    <p:extLst>
      <p:ext uri="{BB962C8B-B14F-4D97-AF65-F5344CB8AC3E}">
        <p14:creationId xmlns:p14="http://schemas.microsoft.com/office/powerpoint/2010/main" val="45597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Diwali is the five-day festival of lights, celebrated by millions of Hindus, Sikhs and Jains across the world. </a:t>
            </a:r>
          </a:p>
        </p:txBody>
      </p:sp>
      <p:sp>
        <p:nvSpPr>
          <p:cNvPr id="4" name="Slide Number Placeholder 3"/>
          <p:cNvSpPr>
            <a:spLocks noGrp="1"/>
          </p:cNvSpPr>
          <p:nvPr>
            <p:ph type="sldNum" sz="quarter" idx="5"/>
          </p:nvPr>
        </p:nvSpPr>
        <p:spPr/>
        <p:txBody>
          <a:bodyPr/>
          <a:lstStyle/>
          <a:p>
            <a:fld id="{3F0F5354-6002-4A5F-A851-CDDB0C8CEAB9}" type="slidenum">
              <a:rPr lang="en-GB" smtClean="0"/>
              <a:t>5</a:t>
            </a:fld>
            <a:endParaRPr lang="en-GB"/>
          </a:p>
        </p:txBody>
      </p:sp>
    </p:spTree>
    <p:extLst>
      <p:ext uri="{BB962C8B-B14F-4D97-AF65-F5344CB8AC3E}">
        <p14:creationId xmlns:p14="http://schemas.microsoft.com/office/powerpoint/2010/main" val="3704657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Classroom discussion:</a:t>
            </a:r>
          </a:p>
          <a:p>
            <a:endParaRPr lang="en-GB"/>
          </a:p>
          <a:p>
            <a:r>
              <a:rPr lang="en-GB"/>
              <a:t>Why is it an offence to take waste from someone’s home?</a:t>
            </a:r>
          </a:p>
          <a:p>
            <a:endParaRPr lang="en-GB"/>
          </a:p>
          <a:p>
            <a:pPr marL="228600" indent="-228600">
              <a:buAutoNum type="arabicPeriod"/>
            </a:pPr>
            <a:r>
              <a:rPr lang="en-GB"/>
              <a:t>Trespass and the offence of theft (waste is still someone’s property until the Council remove it)</a:t>
            </a:r>
          </a:p>
          <a:p>
            <a:pPr marL="228600" indent="-228600">
              <a:buAutoNum type="arabicPeriod"/>
            </a:pPr>
            <a:r>
              <a:rPr lang="en-GB"/>
              <a:t>Criminal Damage, (Arson), is the starting of a fire, even on your own property, that may cause damage to other properties. Why could someone be arrested for a fire that spreads from the original </a:t>
            </a:r>
            <a:r>
              <a:rPr lang="en-GB" err="1"/>
              <a:t>bonefire</a:t>
            </a:r>
            <a:r>
              <a:rPr lang="en-GB"/>
              <a:t>.</a:t>
            </a:r>
          </a:p>
        </p:txBody>
      </p:sp>
      <p:sp>
        <p:nvSpPr>
          <p:cNvPr id="4" name="Slide Number Placeholder 3"/>
          <p:cNvSpPr>
            <a:spLocks noGrp="1"/>
          </p:cNvSpPr>
          <p:nvPr>
            <p:ph type="sldNum" sz="quarter" idx="5"/>
          </p:nvPr>
        </p:nvSpPr>
        <p:spPr/>
        <p:txBody>
          <a:bodyPr/>
          <a:lstStyle/>
          <a:p>
            <a:fld id="{3F0F5354-6002-4A5F-A851-CDDB0C8CEAB9}" type="slidenum">
              <a:rPr lang="en-GB" smtClean="0"/>
              <a:t>6</a:t>
            </a:fld>
            <a:endParaRPr lang="en-GB"/>
          </a:p>
        </p:txBody>
      </p:sp>
    </p:spTree>
    <p:extLst>
      <p:ext uri="{BB962C8B-B14F-4D97-AF65-F5344CB8AC3E}">
        <p14:creationId xmlns:p14="http://schemas.microsoft.com/office/powerpoint/2010/main" val="365559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Class discussion:</a:t>
            </a:r>
          </a:p>
          <a:p>
            <a:endParaRPr lang="en-GB"/>
          </a:p>
          <a:p>
            <a:r>
              <a:rPr lang="en-GB"/>
              <a:t>What could go wrong with a home bonfire party?</a:t>
            </a:r>
          </a:p>
          <a:p>
            <a:endParaRPr lang="en-GB"/>
          </a:p>
          <a:p>
            <a:pPr marL="228600" indent="-228600">
              <a:buAutoNum type="arabicPeriod"/>
            </a:pPr>
            <a:r>
              <a:rPr lang="en-GB"/>
              <a:t>The risk of accidents, and what these may be?</a:t>
            </a:r>
          </a:p>
          <a:p>
            <a:pPr marL="228600" indent="-228600">
              <a:buAutoNum type="arabicPeriod"/>
            </a:pPr>
            <a:r>
              <a:rPr lang="en-GB"/>
              <a:t>What are the risk alcohol presents to the fireworks display?</a:t>
            </a:r>
          </a:p>
          <a:p>
            <a:pPr marL="228600" indent="-228600">
              <a:buAutoNum type="arabicPeriod"/>
            </a:pPr>
            <a:r>
              <a:rPr lang="en-GB"/>
              <a:t>Why can only Adults purchase fireworks?</a:t>
            </a:r>
          </a:p>
        </p:txBody>
      </p:sp>
      <p:sp>
        <p:nvSpPr>
          <p:cNvPr id="4" name="Slide Number Placeholder 3"/>
          <p:cNvSpPr>
            <a:spLocks noGrp="1"/>
          </p:cNvSpPr>
          <p:nvPr>
            <p:ph type="sldNum" sz="quarter" idx="5"/>
          </p:nvPr>
        </p:nvSpPr>
        <p:spPr/>
        <p:txBody>
          <a:bodyPr/>
          <a:lstStyle/>
          <a:p>
            <a:fld id="{3F0F5354-6002-4A5F-A851-CDDB0C8CEAB9}" type="slidenum">
              <a:rPr lang="en-GB" smtClean="0"/>
              <a:t>7</a:t>
            </a:fld>
            <a:endParaRPr lang="en-GB"/>
          </a:p>
        </p:txBody>
      </p:sp>
    </p:spTree>
    <p:extLst>
      <p:ext uri="{BB962C8B-B14F-4D97-AF65-F5344CB8AC3E}">
        <p14:creationId xmlns:p14="http://schemas.microsoft.com/office/powerpoint/2010/main" val="1706321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F0F5354-6002-4A5F-A851-CDDB0C8CEAB9}" type="slidenum">
              <a:rPr lang="en-GB" smtClean="0"/>
              <a:t>8</a:t>
            </a:fld>
            <a:endParaRPr lang="en-GB"/>
          </a:p>
        </p:txBody>
      </p:sp>
    </p:spTree>
    <p:extLst>
      <p:ext uri="{BB962C8B-B14F-4D97-AF65-F5344CB8AC3E}">
        <p14:creationId xmlns:p14="http://schemas.microsoft.com/office/powerpoint/2010/main" val="3881821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Class discussion:</a:t>
            </a:r>
          </a:p>
          <a:p>
            <a:endParaRPr lang="en-GB"/>
          </a:p>
          <a:p>
            <a:r>
              <a:rPr lang="en-GB"/>
              <a:t>Why do bonfires cause damage to people’s property?</a:t>
            </a:r>
          </a:p>
          <a:p>
            <a:endParaRPr lang="en-GB"/>
          </a:p>
          <a:p>
            <a:pPr marL="228600" indent="-228600">
              <a:buAutoNum type="arabicPeriod"/>
            </a:pPr>
            <a:r>
              <a:rPr lang="en-GB"/>
              <a:t>The bonfire is too large and the fire spreads to fences and sheds etc.</a:t>
            </a:r>
          </a:p>
          <a:p>
            <a:pPr marL="228600" indent="-228600">
              <a:buAutoNum type="arabicPeriod"/>
            </a:pPr>
            <a:r>
              <a:rPr lang="en-GB"/>
              <a:t>The bonfire is built from materials that are dangerous.</a:t>
            </a:r>
          </a:p>
          <a:p>
            <a:pPr marL="0" indent="0">
              <a:buNone/>
            </a:pPr>
            <a:endParaRPr lang="en-GB"/>
          </a:p>
          <a:p>
            <a:pPr marL="0" indent="0">
              <a:buNone/>
            </a:pPr>
            <a:r>
              <a:rPr lang="en-GB"/>
              <a:t>What environmental damage could bonfires cause?</a:t>
            </a:r>
          </a:p>
          <a:p>
            <a:pPr marL="0" indent="0">
              <a:buNone/>
            </a:pPr>
            <a:endParaRPr lang="en-GB"/>
          </a:p>
          <a:p>
            <a:pPr marL="228600" indent="-228600">
              <a:buAutoNum type="arabicPeriod"/>
            </a:pPr>
            <a:r>
              <a:rPr lang="en-GB"/>
              <a:t>Polyurethane foam in furniture creates dense smoke that contain Carbon Monoxide, Hydrogen Cyanide.</a:t>
            </a:r>
          </a:p>
          <a:p>
            <a:pPr marL="228600" indent="-228600">
              <a:buAutoNum type="arabicPeriod"/>
            </a:pPr>
            <a:r>
              <a:rPr lang="en-GB"/>
              <a:t>The waste from the fire contains a range of other dangerous chemicals that will contaminate the land and water ways.</a:t>
            </a:r>
          </a:p>
          <a:p>
            <a:pPr marL="228600" indent="-228600">
              <a:buAutoNum type="arabicPeriod"/>
            </a:pPr>
            <a:r>
              <a:rPr lang="en-GB"/>
              <a:t>Animals and wildlife take refuge inside bonfires when they are being built. Many animals such as Hedgehogs die in bonfires.</a:t>
            </a:r>
          </a:p>
        </p:txBody>
      </p:sp>
      <p:sp>
        <p:nvSpPr>
          <p:cNvPr id="4" name="Slide Number Placeholder 3"/>
          <p:cNvSpPr>
            <a:spLocks noGrp="1"/>
          </p:cNvSpPr>
          <p:nvPr>
            <p:ph type="sldNum" sz="quarter" idx="5"/>
          </p:nvPr>
        </p:nvSpPr>
        <p:spPr/>
        <p:txBody>
          <a:bodyPr/>
          <a:lstStyle/>
          <a:p>
            <a:fld id="{3F0F5354-6002-4A5F-A851-CDDB0C8CEAB9}" type="slidenum">
              <a:rPr lang="en-GB" smtClean="0"/>
              <a:t>9</a:t>
            </a:fld>
            <a:endParaRPr lang="en-GB"/>
          </a:p>
        </p:txBody>
      </p:sp>
    </p:spTree>
    <p:extLst>
      <p:ext uri="{BB962C8B-B14F-4D97-AF65-F5344CB8AC3E}">
        <p14:creationId xmlns:p14="http://schemas.microsoft.com/office/powerpoint/2010/main" val="2106434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1472" y="1714488"/>
            <a:ext cx="3886200" cy="1470025"/>
          </a:xfrm>
        </p:spPr>
        <p:txBody>
          <a:bodyPr>
            <a:norm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71472" y="3857628"/>
            <a:ext cx="3200400" cy="1752600"/>
          </a:xfrm>
        </p:spPr>
        <p:txBody>
          <a:bodyPr>
            <a:normAutofit/>
          </a:bodyPr>
          <a:lstStyle>
            <a:lvl1pPr marL="0" indent="0" algn="l">
              <a:buNone/>
              <a:defRPr sz="2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Rectangle 10"/>
          <p:cNvSpPr/>
          <p:nvPr userDrawn="1"/>
        </p:nvSpPr>
        <p:spPr>
          <a:xfrm>
            <a:off x="0" y="6708128"/>
            <a:ext cx="9144000" cy="21602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57365"/>
            <a:ext cx="4038600" cy="4143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57365"/>
            <a:ext cx="4038600" cy="41434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rot="5400000">
            <a:off x="2500298" y="3929066"/>
            <a:ext cx="4143404" cy="15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571472" y="1714488"/>
            <a:ext cx="3886200" cy="1470025"/>
          </a:xfrm>
        </p:spPr>
        <p:txBody>
          <a:bodyPr>
            <a:normAutofit/>
          </a:bodyPr>
          <a:lstStyle>
            <a:lvl1pPr algn="l">
              <a:defRPr sz="3600">
                <a:solidFill>
                  <a:schemeClr val="tx2"/>
                </a:solidFill>
              </a:defRPr>
            </a:lvl1pPr>
          </a:lstStyle>
          <a:p>
            <a:r>
              <a:rPr lang="en-US"/>
              <a:t>Click to edit Divider title style</a:t>
            </a:r>
          </a:p>
        </p:txBody>
      </p:sp>
      <p:sp>
        <p:nvSpPr>
          <p:cNvPr id="6" name="Subtitle 2"/>
          <p:cNvSpPr>
            <a:spLocks noGrp="1"/>
          </p:cNvSpPr>
          <p:nvPr>
            <p:ph type="subTitle" idx="1" hasCustomPrompt="1"/>
          </p:nvPr>
        </p:nvSpPr>
        <p:spPr>
          <a:xfrm>
            <a:off x="571472" y="3857628"/>
            <a:ext cx="3200400" cy="1752600"/>
          </a:xfrm>
        </p:spPr>
        <p:txBody>
          <a:bodyPr>
            <a:normAutofit/>
          </a:bodyPr>
          <a:lstStyle>
            <a:lvl1pPr marL="0" indent="0" algn="l">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Divider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57950" y="285728"/>
            <a:ext cx="2579685" cy="71438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158" y="285729"/>
            <a:ext cx="5572164" cy="56858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6357950" y="1214423"/>
            <a:ext cx="2579685" cy="4786346"/>
          </a:xfrm>
        </p:spPr>
        <p:txBody>
          <a:bodyPr/>
          <a:lstStyle>
            <a:lvl1pPr marL="180000" indent="-180000">
              <a:buFont typeface="Arial" pitchFamily="34" charset="0"/>
              <a:buChar char="•"/>
              <a:defRPr sz="1400"/>
            </a:lvl1pPr>
            <a:lvl2pPr marL="360000" indent="-180000">
              <a:buFont typeface="Courier New" pitchFamily="49" charset="0"/>
              <a:buChar char="o"/>
              <a:defRPr sz="1200"/>
            </a:lvl2pPr>
            <a:lvl3pPr marL="540000" indent="-180000">
              <a:buFont typeface="Wingdings" pitchFamily="2" charset="2"/>
              <a:buChar char="§"/>
              <a:defRPr sz="1000"/>
            </a:lvl3pPr>
            <a:lvl4pPr marL="720000" indent="-180000">
              <a:buFont typeface="Arial" pitchFamily="34" charset="0"/>
              <a:buChar char="•"/>
              <a:defRPr sz="900"/>
            </a:lvl4pPr>
            <a:lvl5pPr marL="900000" indent="-180000">
              <a:buFont typeface="Courier New" pitchFamily="49" charset="0"/>
              <a:buChar char="o"/>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rot="5400000">
            <a:off x="3286910" y="3142454"/>
            <a:ext cx="5715040" cy="158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lgn="r">
              <a:defRPr sz="1100"/>
            </a:lvl1pPr>
          </a:lstStyle>
          <a:p>
            <a:fld id="{963E729A-936A-45CE-A27A-6E6D1901F9EB}" type="datetimeFigureOut">
              <a:rPr lang="en-US" smtClean="0"/>
              <a:pPr/>
              <a:t>10/7/2020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sz="1100"/>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sz="1100"/>
            </a:lvl1pPr>
          </a:lstStyle>
          <a:p>
            <a:fld id="{055086D1-D1E6-4ECA-9A01-1F9BC4E242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158" y="2286000"/>
            <a:ext cx="4214842" cy="1143000"/>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928803"/>
            <a:ext cx="8229600" cy="40719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p:nvSpPr>
        <p:spPr>
          <a:xfrm>
            <a:off x="0" y="6715223"/>
            <a:ext cx="9144000" cy="216024"/>
          </a:xfrm>
          <a:prstGeom prst="rect">
            <a:avLst/>
          </a:prstGeom>
          <a:solidFill>
            <a:srgbClr val="003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990" y="6382572"/>
            <a:ext cx="1177650" cy="102404"/>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4151" y="6095951"/>
            <a:ext cx="1601701" cy="57340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Lst>
  <p:txStyles>
    <p:titleStyle>
      <a:lvl1pPr algn="l" defTabSz="914400" rtl="0" eaLnBrk="1" latinLnBrk="0" hangingPunct="1">
        <a:spcBef>
          <a:spcPct val="0"/>
        </a:spcBef>
        <a:buNone/>
        <a:defRPr sz="3600" b="1" kern="1200">
          <a:solidFill>
            <a:schemeClr val="tx2"/>
          </a:solidFill>
          <a:latin typeface="Franklin Gothic Demi" pitchFamily="34" charset="0"/>
          <a:ea typeface="+mj-ea"/>
          <a:cs typeface="+mj-cs"/>
        </a:defRPr>
      </a:lvl1pPr>
    </p:titleStyle>
    <p:bodyStyle>
      <a:lvl1pPr marL="342900" indent="-342900" algn="l" defTabSz="914400" rtl="0" eaLnBrk="1" latinLnBrk="0" hangingPunct="1">
        <a:spcBef>
          <a:spcPts val="0"/>
        </a:spcBef>
        <a:spcAft>
          <a:spcPts val="1200"/>
        </a:spcAft>
        <a:buClr>
          <a:srgbClr val="002664"/>
        </a:buClr>
        <a:buSzPct val="120000"/>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ts val="0"/>
        </a:spcBef>
        <a:spcAft>
          <a:spcPts val="900"/>
        </a:spcAft>
        <a:buClr>
          <a:schemeClr val="tx2"/>
        </a:buClr>
        <a:buSzPct val="85000"/>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Clr>
          <a:schemeClr val="tx2"/>
        </a:buClr>
        <a:buSzPct val="90000"/>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0"/>
        </a:spcBef>
        <a:spcAft>
          <a:spcPts val="600"/>
        </a:spcAft>
        <a:buClr>
          <a:srgbClr val="CE8E00"/>
        </a:buClr>
        <a:buSzPct val="12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ts val="0"/>
        </a:spcBef>
        <a:spcAft>
          <a:spcPts val="600"/>
        </a:spcAft>
        <a:buClr>
          <a:srgbClr val="CE8E00"/>
        </a:buClr>
        <a:buSzPct val="90000"/>
        <a:buFont typeface="Courier New" pitchFamily="49" charset="0"/>
        <a:buChar char="o"/>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https://www.youtube.com/embed/WGv-RQ1H5uo?feature=oembed"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E75CF21D-B4C0-4CC2-9A6C-FD01F03305AA}"/>
              </a:ext>
              <a:ext uri="{C183D7F6-B498-43B3-948B-1728B52AA6E4}">
                <adec:decorative xmlns:adec="http://schemas.microsoft.com/office/drawing/2017/decorative" val="1"/>
              </a:ext>
            </a:extLst>
          </p:cNvPr>
          <p:cNvPicPr>
            <a:picLocks noRot="1" noChangeAspect="1"/>
          </p:cNvPicPr>
          <p:nvPr>
            <a:videoFile r:link="rId1"/>
          </p:nvPr>
        </p:nvPicPr>
        <p:blipFill>
          <a:blip r:embed="rId4"/>
          <a:stretch>
            <a:fillRect/>
          </a:stretch>
        </p:blipFill>
        <p:spPr>
          <a:xfrm>
            <a:off x="8684" y="0"/>
            <a:ext cx="9135316" cy="6651358"/>
          </a:xfrm>
          <a:prstGeom prst="rect">
            <a:avLst/>
          </a:prstGeom>
        </p:spPr>
      </p:pic>
      <p:sp>
        <p:nvSpPr>
          <p:cNvPr id="2" name="Title 1">
            <a:extLst>
              <a:ext uri="{FF2B5EF4-FFF2-40B4-BE49-F238E27FC236}">
                <a16:creationId xmlns:a16="http://schemas.microsoft.com/office/drawing/2014/main" id="{3F21E1C9-D577-4C64-BB55-ABB1D69B4B09}"/>
              </a:ext>
              <a:ext uri="{C183D7F6-B498-43B3-948B-1728B52AA6E4}">
                <adec:decorative xmlns:adec="http://schemas.microsoft.com/office/drawing/2017/decorative" val="0"/>
              </a:ext>
            </a:extLst>
          </p:cNvPr>
          <p:cNvSpPr>
            <a:spLocks noGrp="1"/>
          </p:cNvSpPr>
          <p:nvPr>
            <p:ph type="ctrTitle"/>
          </p:nvPr>
        </p:nvSpPr>
        <p:spPr>
          <a:xfrm>
            <a:off x="571471" y="-1470025"/>
            <a:ext cx="5195585" cy="1470025"/>
          </a:xfrm>
        </p:spPr>
        <p:txBody>
          <a:bodyPr vert="horz" lIns="91440" tIns="45720" rIns="91440" bIns="45720" rtlCol="0" anchor="b">
            <a:normAutofit/>
          </a:bodyPr>
          <a:lstStyle/>
          <a:p>
            <a:r>
              <a:rPr lang="en-GB"/>
              <a:t>Bonfire night video</a:t>
            </a:r>
          </a:p>
        </p:txBody>
      </p:sp>
    </p:spTree>
    <p:extLst>
      <p:ext uri="{BB962C8B-B14F-4D97-AF65-F5344CB8AC3E}">
        <p14:creationId xmlns:p14="http://schemas.microsoft.com/office/powerpoint/2010/main" val="337578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1472" y="563696"/>
            <a:ext cx="4792616" cy="1368152"/>
          </a:xfrm>
        </p:spPr>
        <p:txBody>
          <a:bodyPr>
            <a:normAutofit/>
          </a:bodyPr>
          <a:lstStyle/>
          <a:p>
            <a:r>
              <a:rPr lang="en-GB" sz="4000">
                <a:latin typeface="Verdana" pitchFamily="34" charset="0"/>
              </a:rPr>
              <a:t>Any Questions?</a:t>
            </a:r>
            <a:endParaRPr lang="en-US" sz="4000">
              <a:latin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4993FF9-2DCC-4572-9E4B-E2858BBF1F3F}"/>
              </a:ext>
            </a:extLst>
          </p:cNvPr>
          <p:cNvSpPr>
            <a:spLocks noGrp="1" noChangeArrowheads="1"/>
          </p:cNvSpPr>
          <p:nvPr>
            <p:ph type="ctrTitle"/>
          </p:nvPr>
        </p:nvSpPr>
        <p:spPr>
          <a:xfrm>
            <a:off x="395536" y="405681"/>
            <a:ext cx="4463851" cy="3239343"/>
          </a:xfrm>
        </p:spPr>
        <p:txBody>
          <a:bodyPr>
            <a:normAutofit fontScale="90000"/>
          </a:bodyPr>
          <a:lstStyle/>
          <a:p>
            <a:pPr algn="ctr"/>
            <a:r>
              <a:rPr lang="en-GB" altLang="en-US"/>
              <a:t>BONFIRE NIGHT &amp; FIREWORK SAFETY</a:t>
            </a:r>
            <a:br>
              <a:rPr lang="en-GB" altLang="en-US"/>
            </a:br>
            <a:r>
              <a:rPr lang="en-GB" altLang="en-US"/>
              <a:t>FOR </a:t>
            </a:r>
            <a:br>
              <a:rPr lang="en-GB" altLang="en-US"/>
            </a:br>
            <a:r>
              <a:rPr lang="en-GB" altLang="en-US"/>
              <a:t>SECONDARY SCHOOLS.</a:t>
            </a:r>
            <a:br>
              <a:rPr lang="en-GB" altLang="en-US"/>
            </a:br>
            <a:endParaRPr lang="en-US" altLang="en-US"/>
          </a:p>
        </p:txBody>
      </p:sp>
      <p:pic>
        <p:nvPicPr>
          <p:cNvPr id="3" name="Picture 2">
            <a:extLst>
              <a:ext uri="{FF2B5EF4-FFF2-40B4-BE49-F238E27FC236}">
                <a16:creationId xmlns:a16="http://schemas.microsoft.com/office/drawing/2014/main" id="{2D2EF236-2A2C-4D22-B892-853D16AC70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5535" y="3276640"/>
            <a:ext cx="4463851" cy="2563698"/>
          </a:xfrm>
          <a:prstGeom prst="rect">
            <a:avLst/>
          </a:prstGeom>
          <a:ln>
            <a:noFill/>
          </a:ln>
          <a:effectLst>
            <a:softEdge rad="112500"/>
          </a:effectLst>
        </p:spPr>
      </p:pic>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9F3F-BBC0-4A15-8AE2-F54B656BCB3D}"/>
              </a:ext>
            </a:extLst>
          </p:cNvPr>
          <p:cNvSpPr>
            <a:spLocks noGrp="1"/>
          </p:cNvSpPr>
          <p:nvPr>
            <p:ph type="ctrTitle"/>
          </p:nvPr>
        </p:nvSpPr>
        <p:spPr>
          <a:xfrm>
            <a:off x="500450" y="477152"/>
            <a:ext cx="5512043" cy="1045354"/>
          </a:xfrm>
        </p:spPr>
        <p:txBody>
          <a:bodyPr>
            <a:normAutofit fontScale="90000"/>
          </a:bodyPr>
          <a:lstStyle/>
          <a:p>
            <a:r>
              <a:rPr lang="en-GB" b="0">
                <a:solidFill>
                  <a:srgbClr val="C00000"/>
                </a:solidFill>
                <a:latin typeface="+mn-lt"/>
              </a:rPr>
              <a:t>Aims of this presentation</a:t>
            </a:r>
          </a:p>
        </p:txBody>
      </p:sp>
      <p:sp>
        <p:nvSpPr>
          <p:cNvPr id="3" name="Subtitle 2">
            <a:extLst>
              <a:ext uri="{FF2B5EF4-FFF2-40B4-BE49-F238E27FC236}">
                <a16:creationId xmlns:a16="http://schemas.microsoft.com/office/drawing/2014/main" id="{6ED93F26-02C2-4DB9-8C0D-FB9570DB0D67}"/>
              </a:ext>
            </a:extLst>
          </p:cNvPr>
          <p:cNvSpPr>
            <a:spLocks noGrp="1"/>
          </p:cNvSpPr>
          <p:nvPr>
            <p:ph type="subTitle" idx="1"/>
          </p:nvPr>
        </p:nvSpPr>
        <p:spPr>
          <a:xfrm>
            <a:off x="395536" y="1484784"/>
            <a:ext cx="5976664" cy="3380179"/>
          </a:xfrm>
        </p:spPr>
        <p:txBody>
          <a:bodyPr>
            <a:normAutofit/>
          </a:bodyPr>
          <a:lstStyle/>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The Firework Code </a:t>
            </a:r>
          </a:p>
          <a:p>
            <a:pPr marL="342900" indent="-342900">
              <a:buFont typeface="Arial" panose="020B0604020202020204" pitchFamily="34" charset="0"/>
              <a:buChar char="•"/>
            </a:pPr>
            <a:r>
              <a:rPr lang="en-GB"/>
              <a:t>How to have a safer &amp; better Bonfire Night.</a:t>
            </a:r>
          </a:p>
          <a:p>
            <a:pPr marL="342900" indent="-342900">
              <a:buFont typeface="Arial" panose="020B0604020202020204" pitchFamily="34" charset="0"/>
              <a:buChar char="•"/>
            </a:pPr>
            <a:r>
              <a:rPr lang="en-GB"/>
              <a:t>To make sure everyone is safe &amp; has an enjoyable Bonfire/Firework period. </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Tree>
    <p:extLst>
      <p:ext uri="{BB962C8B-B14F-4D97-AF65-F5344CB8AC3E}">
        <p14:creationId xmlns:p14="http://schemas.microsoft.com/office/powerpoint/2010/main" val="363513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8115-B701-4EFD-86B2-559E0ED8BB51}"/>
              </a:ext>
            </a:extLst>
          </p:cNvPr>
          <p:cNvSpPr>
            <a:spLocks noGrp="1"/>
          </p:cNvSpPr>
          <p:nvPr>
            <p:ph type="title"/>
          </p:nvPr>
        </p:nvSpPr>
        <p:spPr>
          <a:prstGeom prst="rect">
            <a:avLst/>
          </a:prstGeom>
        </p:spPr>
        <p:txBody>
          <a:bodyPr anchor="ctr">
            <a:normAutofit/>
          </a:bodyPr>
          <a:lstStyle/>
          <a:p>
            <a:r>
              <a:rPr lang="en-GB" b="0">
                <a:latin typeface="+mn-lt"/>
              </a:rPr>
              <a:t>Did you know?</a:t>
            </a:r>
          </a:p>
        </p:txBody>
      </p:sp>
      <p:sp>
        <p:nvSpPr>
          <p:cNvPr id="3" name="Subtitle 2">
            <a:extLst>
              <a:ext uri="{FF2B5EF4-FFF2-40B4-BE49-F238E27FC236}">
                <a16:creationId xmlns:a16="http://schemas.microsoft.com/office/drawing/2014/main" id="{7436E29D-BA5C-417E-B488-1592DE3441DD}"/>
              </a:ext>
            </a:extLst>
          </p:cNvPr>
          <p:cNvSpPr>
            <a:spLocks noGrp="1"/>
          </p:cNvSpPr>
          <p:nvPr>
            <p:ph idx="1"/>
          </p:nvPr>
        </p:nvSpPr>
        <p:spPr>
          <a:xfrm>
            <a:off x="401746" y="1484919"/>
            <a:ext cx="4718482" cy="4071966"/>
          </a:xfrm>
          <a:prstGeom prst="rect">
            <a:avLst/>
          </a:prstGeom>
        </p:spPr>
        <p:txBody>
          <a:bodyPr>
            <a:normAutofit/>
          </a:bodyPr>
          <a:lstStyle/>
          <a:p>
            <a:pPr>
              <a:lnSpc>
                <a:spcPct val="90000"/>
              </a:lnSpc>
            </a:pPr>
            <a:r>
              <a:rPr lang="en-GB" sz="1800" b="0"/>
              <a:t>On average, (every year in the UK), 130 fires are started in homes &amp; buildings by fireworks.</a:t>
            </a:r>
          </a:p>
          <a:p>
            <a:pPr marL="342900" indent="-342900">
              <a:lnSpc>
                <a:spcPct val="90000"/>
              </a:lnSpc>
              <a:buFont typeface="Arial" panose="020B0604020202020204" pitchFamily="34" charset="0"/>
              <a:buChar char="•"/>
            </a:pPr>
            <a:endParaRPr lang="en-GB" sz="1800" b="0"/>
          </a:p>
          <a:p>
            <a:pPr marL="342900" indent="-342900">
              <a:lnSpc>
                <a:spcPct val="90000"/>
              </a:lnSpc>
              <a:buFont typeface="Arial" panose="020B0604020202020204" pitchFamily="34" charset="0"/>
              <a:buChar char="•"/>
            </a:pPr>
            <a:r>
              <a:rPr lang="en-GB" sz="1800" b="0"/>
              <a:t>The majority of firework related injuries happen at family or private parties.</a:t>
            </a:r>
          </a:p>
          <a:p>
            <a:pPr marL="342900" indent="-342900">
              <a:lnSpc>
                <a:spcPct val="90000"/>
              </a:lnSpc>
              <a:buFont typeface="Arial" panose="020B0604020202020204" pitchFamily="34" charset="0"/>
              <a:buChar char="•"/>
            </a:pPr>
            <a:endParaRPr lang="en-GB" sz="1800" b="0"/>
          </a:p>
          <a:p>
            <a:pPr marL="342900" indent="-342900">
              <a:lnSpc>
                <a:spcPct val="90000"/>
              </a:lnSpc>
              <a:buFont typeface="Arial" panose="020B0604020202020204" pitchFamily="34" charset="0"/>
              <a:buChar char="•"/>
            </a:pPr>
            <a:r>
              <a:rPr lang="en-GB" sz="1800" b="0"/>
              <a:t>It is against the law to carry fireworks in public if you are under 18.</a:t>
            </a:r>
          </a:p>
        </p:txBody>
      </p:sp>
      <p:pic>
        <p:nvPicPr>
          <p:cNvPr id="7" name="Content Placeholder 6">
            <a:extLst>
              <a:ext uri="{FF2B5EF4-FFF2-40B4-BE49-F238E27FC236}">
                <a16:creationId xmlns:a16="http://schemas.microsoft.com/office/drawing/2014/main" id="{35D544AF-7111-42DF-869C-A06719A1C939}"/>
              </a:ex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5532977" y="1357312"/>
            <a:ext cx="3451225" cy="4143375"/>
          </a:xfrm>
          <a:prstGeom prst="rect">
            <a:avLst/>
          </a:prstGeom>
          <a:ln>
            <a:noFill/>
          </a:ln>
          <a:effectLst>
            <a:softEdge rad="112500"/>
          </a:effectLst>
        </p:spPr>
      </p:pic>
    </p:spTree>
    <p:extLst>
      <p:ext uri="{BB962C8B-B14F-4D97-AF65-F5344CB8AC3E}">
        <p14:creationId xmlns:p14="http://schemas.microsoft.com/office/powerpoint/2010/main" val="18323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9ECF-5FD2-4FA8-A73E-3CA87EF0CA87}"/>
              </a:ext>
            </a:extLst>
          </p:cNvPr>
          <p:cNvSpPr>
            <a:spLocks noGrp="1"/>
          </p:cNvSpPr>
          <p:nvPr>
            <p:ph type="title"/>
          </p:nvPr>
        </p:nvSpPr>
        <p:spPr>
          <a:xfrm>
            <a:off x="457200" y="274638"/>
            <a:ext cx="4345619" cy="1143000"/>
          </a:xfrm>
          <a:prstGeom prst="rect">
            <a:avLst/>
          </a:prstGeom>
        </p:spPr>
        <p:txBody>
          <a:bodyPr anchor="ctr">
            <a:normAutofit fontScale="90000"/>
          </a:bodyPr>
          <a:lstStyle/>
          <a:p>
            <a:r>
              <a:rPr lang="en-GB" b="0">
                <a:latin typeface="+mn-lt"/>
              </a:rPr>
              <a:t>Did you also know?</a:t>
            </a:r>
          </a:p>
        </p:txBody>
      </p:sp>
      <p:pic>
        <p:nvPicPr>
          <p:cNvPr id="8" name="Content Placeholder 7">
            <a:extLst>
              <a:ext uri="{FF2B5EF4-FFF2-40B4-BE49-F238E27FC236}">
                <a16:creationId xmlns:a16="http://schemas.microsoft.com/office/drawing/2014/main" id="{41230AEE-8290-4333-B132-02EDF665AE3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2963" y="1673225"/>
            <a:ext cx="3940424" cy="4071937"/>
          </a:xfrm>
          <a:prstGeom prst="rect">
            <a:avLst/>
          </a:prstGeom>
          <a:ln>
            <a:noFill/>
          </a:ln>
          <a:effectLst>
            <a:softEdge rad="112500"/>
          </a:effectLst>
        </p:spPr>
      </p:pic>
      <p:sp>
        <p:nvSpPr>
          <p:cNvPr id="3" name="Subtitle 2">
            <a:extLst>
              <a:ext uri="{FF2B5EF4-FFF2-40B4-BE49-F238E27FC236}">
                <a16:creationId xmlns:a16="http://schemas.microsoft.com/office/drawing/2014/main" id="{83118D54-E94E-4C47-9591-4B47DC035294}"/>
              </a:ext>
            </a:extLst>
          </p:cNvPr>
          <p:cNvSpPr>
            <a:spLocks noGrp="1"/>
          </p:cNvSpPr>
          <p:nvPr>
            <p:ph sz="half" idx="4294967295"/>
          </p:nvPr>
        </p:nvSpPr>
        <p:spPr>
          <a:xfrm>
            <a:off x="4505418" y="1198485"/>
            <a:ext cx="4345619" cy="4802265"/>
          </a:xfrm>
          <a:prstGeom prst="rect">
            <a:avLst/>
          </a:prstGeom>
        </p:spPr>
        <p:txBody>
          <a:bodyPr>
            <a:normAutofit lnSpcReduction="10000"/>
          </a:bodyPr>
          <a:lstStyle/>
          <a:p>
            <a:pPr marL="342900" indent="-342900">
              <a:lnSpc>
                <a:spcPct val="90000"/>
              </a:lnSpc>
              <a:buFont typeface="Arial" panose="020B0604020202020204" pitchFamily="34" charset="0"/>
              <a:buChar char="•"/>
            </a:pPr>
            <a:r>
              <a:rPr lang="en-GB" b="0"/>
              <a:t>It is an offence to throw or set-off fireworks in the street or public place. This could result in prosecution and a fine of up to £5000.</a:t>
            </a:r>
          </a:p>
          <a:p>
            <a:pPr marL="342900" indent="-342900">
              <a:lnSpc>
                <a:spcPct val="90000"/>
              </a:lnSpc>
              <a:buFont typeface="Arial" panose="020B0604020202020204" pitchFamily="34" charset="0"/>
              <a:buChar char="•"/>
            </a:pPr>
            <a:endParaRPr lang="en-GB" b="0"/>
          </a:p>
          <a:p>
            <a:pPr marL="342900" indent="-342900">
              <a:lnSpc>
                <a:spcPct val="90000"/>
              </a:lnSpc>
              <a:buFont typeface="Arial" panose="020B0604020202020204" pitchFamily="34" charset="0"/>
              <a:buChar char="•"/>
            </a:pPr>
            <a:r>
              <a:rPr lang="en-GB" b="0"/>
              <a:t>Fireworks must not be sold to anyone under 18.</a:t>
            </a:r>
          </a:p>
          <a:p>
            <a:pPr marL="0" indent="0">
              <a:lnSpc>
                <a:spcPct val="90000"/>
              </a:lnSpc>
              <a:buNone/>
            </a:pPr>
            <a:endParaRPr lang="en-GB" b="0"/>
          </a:p>
          <a:p>
            <a:pPr marL="342900" indent="-342900">
              <a:lnSpc>
                <a:spcPct val="90000"/>
              </a:lnSpc>
              <a:buFont typeface="Arial" panose="020B0604020202020204" pitchFamily="34" charset="0"/>
              <a:buChar char="•"/>
            </a:pPr>
            <a:r>
              <a:rPr lang="en-GB" b="0"/>
              <a:t>It is an offence to let fireworks off during the night (between 11pm to 7am) except on Bonfire Night (up to midnight), Diwali, New Year and Chinese New Year.</a:t>
            </a:r>
          </a:p>
          <a:p>
            <a:pPr marL="342900" indent="-342900">
              <a:lnSpc>
                <a:spcPct val="90000"/>
              </a:lnSpc>
              <a:buFont typeface="Arial" panose="020B0604020202020204" pitchFamily="34" charset="0"/>
              <a:buChar char="•"/>
            </a:pPr>
            <a:endParaRPr lang="en-GB" sz="1500"/>
          </a:p>
          <a:p>
            <a:pPr marL="342900" indent="-342900">
              <a:lnSpc>
                <a:spcPct val="90000"/>
              </a:lnSpc>
              <a:buFont typeface="Arial" panose="020B0604020202020204" pitchFamily="34" charset="0"/>
              <a:buChar char="•"/>
            </a:pPr>
            <a:endParaRPr lang="en-GB" sz="1500"/>
          </a:p>
        </p:txBody>
      </p:sp>
    </p:spTree>
    <p:extLst>
      <p:ext uri="{BB962C8B-B14F-4D97-AF65-F5344CB8AC3E}">
        <p14:creationId xmlns:p14="http://schemas.microsoft.com/office/powerpoint/2010/main" val="256302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30B0-3D89-4977-BE4D-1B98B13AEBAD}"/>
              </a:ext>
            </a:extLst>
          </p:cNvPr>
          <p:cNvSpPr>
            <a:spLocks noGrp="1"/>
          </p:cNvSpPr>
          <p:nvPr>
            <p:ph type="title"/>
          </p:nvPr>
        </p:nvSpPr>
        <p:spPr>
          <a:xfrm>
            <a:off x="457200" y="274638"/>
            <a:ext cx="4640893" cy="1143000"/>
          </a:xfrm>
        </p:spPr>
        <p:txBody>
          <a:bodyPr/>
          <a:lstStyle/>
          <a:p>
            <a:r>
              <a:rPr lang="en-GB" b="0">
                <a:latin typeface="+mn-lt"/>
              </a:rPr>
              <a:t>We all should know</a:t>
            </a:r>
          </a:p>
        </p:txBody>
      </p:sp>
      <p:sp>
        <p:nvSpPr>
          <p:cNvPr id="3" name="Subtitle 2">
            <a:extLst>
              <a:ext uri="{FF2B5EF4-FFF2-40B4-BE49-F238E27FC236}">
                <a16:creationId xmlns:a16="http://schemas.microsoft.com/office/drawing/2014/main" id="{B4CD4761-81BF-4907-9557-EDC7085CCB81}"/>
              </a:ext>
            </a:extLst>
          </p:cNvPr>
          <p:cNvSpPr>
            <a:spLocks noGrp="1"/>
          </p:cNvSpPr>
          <p:nvPr>
            <p:ph idx="1"/>
          </p:nvPr>
        </p:nvSpPr>
        <p:spPr>
          <a:xfrm>
            <a:off x="373922" y="1309895"/>
            <a:ext cx="4402264" cy="4416202"/>
          </a:xfrm>
        </p:spPr>
        <p:txBody>
          <a:bodyPr>
            <a:normAutofit fontScale="92500" lnSpcReduction="20000"/>
          </a:bodyPr>
          <a:lstStyle/>
          <a:p>
            <a:pPr marL="342900" indent="-342900">
              <a:buFont typeface="Arial" panose="020B0604020202020204" pitchFamily="34" charset="0"/>
              <a:buChar char="•"/>
            </a:pPr>
            <a:r>
              <a:rPr lang="en-GB" sz="2200" b="0"/>
              <a:t>It is an offence to take items from a house, property or garden, (even old furniture &amp; pallets etc), that has been left out for waste collection. </a:t>
            </a:r>
          </a:p>
          <a:p>
            <a:endParaRPr lang="en-GB" sz="2200" b="0"/>
          </a:p>
          <a:p>
            <a:pPr marL="342900" indent="-342900">
              <a:buFont typeface="Arial" panose="020B0604020202020204" pitchFamily="34" charset="0"/>
              <a:buChar char="•"/>
            </a:pPr>
            <a:r>
              <a:rPr lang="en-GB" sz="2200" b="0"/>
              <a:t>Setting fire to a wheelie bin is a crime of theft &amp; criminal damage. </a:t>
            </a:r>
          </a:p>
          <a:p>
            <a:pPr marL="342900" indent="-342900">
              <a:buFont typeface="Arial" panose="020B0604020202020204" pitchFamily="34" charset="0"/>
              <a:buChar char="•"/>
            </a:pPr>
            <a:r>
              <a:rPr lang="en-GB" sz="2200" b="0"/>
              <a:t>Wheelie bins are not free. If you take one away &amp; destroy it the home owner has to pay £150 to the council for a new one.</a:t>
            </a:r>
          </a:p>
          <a:p>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pic>
        <p:nvPicPr>
          <p:cNvPr id="4" name="Picture 3">
            <a:extLst>
              <a:ext uri="{FF2B5EF4-FFF2-40B4-BE49-F238E27FC236}">
                <a16:creationId xmlns:a16="http://schemas.microsoft.com/office/drawing/2014/main" id="{CEFC3FB7-B949-4EF4-A445-37245AE2DCE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25260" y="3582142"/>
            <a:ext cx="2779681" cy="2396558"/>
          </a:xfrm>
          <a:prstGeom prst="rect">
            <a:avLst/>
          </a:prstGeom>
          <a:ln>
            <a:noFill/>
          </a:ln>
          <a:effectLst>
            <a:softEdge rad="112500"/>
          </a:effectLst>
        </p:spPr>
      </p:pic>
      <p:pic>
        <p:nvPicPr>
          <p:cNvPr id="5" name="Picture 4">
            <a:extLst>
              <a:ext uri="{FF2B5EF4-FFF2-40B4-BE49-F238E27FC236}">
                <a16:creationId xmlns:a16="http://schemas.microsoft.com/office/drawing/2014/main" id="{E3D7A316-6042-4A9C-9E61-859DDF43EB2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36855" y="711820"/>
            <a:ext cx="3356493" cy="2564039"/>
          </a:xfrm>
          <a:prstGeom prst="rect">
            <a:avLst/>
          </a:prstGeom>
          <a:ln>
            <a:noFill/>
          </a:ln>
          <a:effectLst>
            <a:softEdge rad="112500"/>
          </a:effectLst>
        </p:spPr>
      </p:pic>
    </p:spTree>
    <p:extLst>
      <p:ext uri="{BB962C8B-B14F-4D97-AF65-F5344CB8AC3E}">
        <p14:creationId xmlns:p14="http://schemas.microsoft.com/office/powerpoint/2010/main" val="2042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FED4-BC72-479C-82B3-07223B739ABE}"/>
              </a:ext>
            </a:extLst>
          </p:cNvPr>
          <p:cNvSpPr>
            <a:spLocks noGrp="1"/>
          </p:cNvSpPr>
          <p:nvPr>
            <p:ph type="title"/>
          </p:nvPr>
        </p:nvSpPr>
        <p:spPr>
          <a:xfrm>
            <a:off x="457199" y="204186"/>
            <a:ext cx="5384307" cy="760690"/>
          </a:xfrm>
          <a:prstGeom prst="rect">
            <a:avLst/>
          </a:prstGeom>
        </p:spPr>
        <p:txBody>
          <a:bodyPr anchor="b">
            <a:normAutofit fontScale="90000"/>
          </a:bodyPr>
          <a:lstStyle/>
          <a:p>
            <a:r>
              <a:rPr lang="en-GB" b="0">
                <a:latin typeface="+mn-lt"/>
              </a:rPr>
              <a:t>Know the Fireworks Code</a:t>
            </a:r>
          </a:p>
        </p:txBody>
      </p:sp>
      <p:sp>
        <p:nvSpPr>
          <p:cNvPr id="3" name="Subtitle 2">
            <a:extLst>
              <a:ext uri="{FF2B5EF4-FFF2-40B4-BE49-F238E27FC236}">
                <a16:creationId xmlns:a16="http://schemas.microsoft.com/office/drawing/2014/main" id="{CB673EE4-0124-406B-B01A-276D7C7820A2}"/>
              </a:ext>
            </a:extLst>
          </p:cNvPr>
          <p:cNvSpPr>
            <a:spLocks noGrp="1"/>
          </p:cNvSpPr>
          <p:nvPr>
            <p:ph idx="1"/>
          </p:nvPr>
        </p:nvSpPr>
        <p:spPr>
          <a:xfrm>
            <a:off x="270768" y="1689106"/>
            <a:ext cx="5266765" cy="4071966"/>
          </a:xfrm>
          <a:prstGeom prst="rect">
            <a:avLst/>
          </a:prstGeom>
        </p:spPr>
        <p:txBody>
          <a:bodyPr>
            <a:normAutofit fontScale="47500" lnSpcReduction="20000"/>
          </a:bodyPr>
          <a:lstStyle/>
          <a:p>
            <a:pPr marL="342900" indent="-342900">
              <a:lnSpc>
                <a:spcPct val="90000"/>
              </a:lnSpc>
              <a:buFont typeface="Arial" panose="020B0604020202020204" pitchFamily="34" charset="0"/>
              <a:buChar char="•"/>
            </a:pPr>
            <a:r>
              <a:rPr lang="en-GB" sz="2900" b="0"/>
              <a:t>Only an adult can buy fireworks in the UK.</a:t>
            </a:r>
          </a:p>
          <a:p>
            <a:pPr>
              <a:lnSpc>
                <a:spcPct val="90000"/>
              </a:lnSpc>
            </a:pPr>
            <a:r>
              <a:rPr lang="en-GB" sz="2900" b="0"/>
              <a:t>Legal fireworks must be to BS7114 safety standard. </a:t>
            </a:r>
          </a:p>
          <a:p>
            <a:pPr>
              <a:lnSpc>
                <a:spcPct val="90000"/>
              </a:lnSpc>
            </a:pPr>
            <a:r>
              <a:rPr lang="en-GB" sz="2900" b="0"/>
              <a:t>Only an adult should handle &amp; light fireworks.</a:t>
            </a:r>
          </a:p>
          <a:p>
            <a:pPr marL="342900" indent="-342900">
              <a:lnSpc>
                <a:spcPct val="90000"/>
              </a:lnSpc>
              <a:buFont typeface="Arial" panose="020B0604020202020204" pitchFamily="34" charset="0"/>
              <a:buChar char="•"/>
            </a:pPr>
            <a:r>
              <a:rPr lang="en-GB" sz="2900" b="0"/>
              <a:t>Alcohol &amp; fireworks don’t mix. The adult lighting the fireworks should avoid alcohol until the home display has finished</a:t>
            </a:r>
          </a:p>
          <a:p>
            <a:pPr marL="342900" indent="-342900">
              <a:lnSpc>
                <a:spcPct val="90000"/>
              </a:lnSpc>
              <a:buFont typeface="Arial" panose="020B0604020202020204" pitchFamily="34" charset="0"/>
              <a:buChar char="•"/>
            </a:pPr>
            <a:r>
              <a:rPr lang="en-GB" sz="2900" b="0"/>
              <a:t>Keep fireworks in a closed box to avoid sparks.</a:t>
            </a:r>
          </a:p>
          <a:p>
            <a:pPr marL="342900" indent="-342900">
              <a:lnSpc>
                <a:spcPct val="90000"/>
              </a:lnSpc>
              <a:buFont typeface="Arial" panose="020B0604020202020204" pitchFamily="34" charset="0"/>
              <a:buChar char="•"/>
            </a:pPr>
            <a:r>
              <a:rPr lang="en-GB" sz="2900" b="0"/>
              <a:t>Read &amp; follow the instructions carefully on each firework. </a:t>
            </a:r>
          </a:p>
          <a:p>
            <a:pPr>
              <a:lnSpc>
                <a:spcPct val="90000"/>
              </a:lnSpc>
            </a:pPr>
            <a:r>
              <a:rPr lang="en-GB" sz="2900" b="0"/>
              <a:t>Light them at arms length, using a taper.</a:t>
            </a:r>
          </a:p>
          <a:p>
            <a:pPr marL="342900" indent="-342900">
              <a:lnSpc>
                <a:spcPct val="90000"/>
              </a:lnSpc>
              <a:buFont typeface="Arial" panose="020B0604020202020204" pitchFamily="34" charset="0"/>
              <a:buChar char="•"/>
            </a:pPr>
            <a:r>
              <a:rPr lang="en-GB" sz="2900" b="0"/>
              <a:t>Stay back at least 8m.</a:t>
            </a:r>
          </a:p>
          <a:p>
            <a:pPr>
              <a:lnSpc>
                <a:spcPct val="90000"/>
              </a:lnSpc>
            </a:pPr>
            <a:r>
              <a:rPr lang="en-GB" sz="2900" b="0"/>
              <a:t>Light them at arms length, using a taper.</a:t>
            </a:r>
          </a:p>
          <a:p>
            <a:pPr>
              <a:lnSpc>
                <a:spcPct val="90000"/>
              </a:lnSpc>
            </a:pPr>
            <a:r>
              <a:rPr lang="en-GB" sz="3200" b="0"/>
              <a:t>Never go back to a lit firework, even if it hasn’t gone off, it could still explode.</a:t>
            </a:r>
          </a:p>
          <a:p>
            <a:pPr>
              <a:lnSpc>
                <a:spcPct val="90000"/>
              </a:lnSpc>
            </a:pPr>
            <a:r>
              <a:rPr lang="en-GB" sz="3200" b="0"/>
              <a:t>Never throw or put fireworks in your pocket.</a:t>
            </a:r>
          </a:p>
          <a:p>
            <a:pPr marL="342900" indent="-342900">
              <a:lnSpc>
                <a:spcPct val="90000"/>
              </a:lnSpc>
              <a:buFont typeface="Arial" panose="020B0604020202020204" pitchFamily="34" charset="0"/>
              <a:buChar char="•"/>
            </a:pPr>
            <a:endParaRPr lang="en-GB" sz="2900" b="0"/>
          </a:p>
          <a:p>
            <a:pPr marL="342900" indent="-342900">
              <a:lnSpc>
                <a:spcPct val="90000"/>
              </a:lnSpc>
              <a:buFont typeface="Arial" panose="020B0604020202020204" pitchFamily="34" charset="0"/>
              <a:buChar char="•"/>
            </a:pPr>
            <a:endParaRPr lang="en-GB"/>
          </a:p>
        </p:txBody>
      </p:sp>
      <p:pic>
        <p:nvPicPr>
          <p:cNvPr id="4" name="Picture 3">
            <a:extLst>
              <a:ext uri="{FF2B5EF4-FFF2-40B4-BE49-F238E27FC236}">
                <a16:creationId xmlns:a16="http://schemas.microsoft.com/office/drawing/2014/main" id="{ECDAB3FF-8340-4649-BB08-463D8A27A3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37533" y="1689106"/>
            <a:ext cx="3335699" cy="3901403"/>
          </a:xfrm>
          <a:prstGeom prst="rect">
            <a:avLst/>
          </a:prstGeom>
          <a:ln>
            <a:noFill/>
          </a:ln>
          <a:effectLst>
            <a:softEdge rad="112500"/>
          </a:effectLst>
        </p:spPr>
      </p:pic>
    </p:spTree>
    <p:extLst>
      <p:ext uri="{BB962C8B-B14F-4D97-AF65-F5344CB8AC3E}">
        <p14:creationId xmlns:p14="http://schemas.microsoft.com/office/powerpoint/2010/main" val="16037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0374-AFC9-448F-B711-E34F22010DE4}"/>
              </a:ext>
            </a:extLst>
          </p:cNvPr>
          <p:cNvSpPr>
            <a:spLocks noGrp="1"/>
          </p:cNvSpPr>
          <p:nvPr>
            <p:ph type="title"/>
          </p:nvPr>
        </p:nvSpPr>
        <p:spPr>
          <a:prstGeom prst="rect">
            <a:avLst/>
          </a:prstGeom>
        </p:spPr>
        <p:txBody>
          <a:bodyPr anchor="ctr">
            <a:normAutofit/>
          </a:bodyPr>
          <a:lstStyle/>
          <a:p>
            <a:r>
              <a:rPr lang="en-GB" b="0">
                <a:latin typeface="+mn-lt"/>
              </a:rPr>
              <a:t>Even Sparklers can be dangerous</a:t>
            </a:r>
          </a:p>
        </p:txBody>
      </p:sp>
      <p:sp>
        <p:nvSpPr>
          <p:cNvPr id="3" name="Subtitle 2">
            <a:extLst>
              <a:ext uri="{FF2B5EF4-FFF2-40B4-BE49-F238E27FC236}">
                <a16:creationId xmlns:a16="http://schemas.microsoft.com/office/drawing/2014/main" id="{B6B1BBBB-8EB7-4781-93CE-FD7E2061157B}"/>
              </a:ext>
            </a:extLst>
          </p:cNvPr>
          <p:cNvSpPr>
            <a:spLocks noGrp="1"/>
          </p:cNvSpPr>
          <p:nvPr>
            <p:ph idx="1"/>
          </p:nvPr>
        </p:nvSpPr>
        <p:spPr>
          <a:xfrm>
            <a:off x="457200" y="1928803"/>
            <a:ext cx="4745115" cy="4071966"/>
          </a:xfrm>
          <a:prstGeom prst="rect">
            <a:avLst/>
          </a:prstGeom>
        </p:spPr>
        <p:txBody>
          <a:bodyPr>
            <a:normAutofit/>
          </a:bodyPr>
          <a:lstStyle/>
          <a:p>
            <a:pPr marL="342900" indent="-342900">
              <a:lnSpc>
                <a:spcPct val="90000"/>
              </a:lnSpc>
              <a:buFont typeface="Arial" panose="020B0604020202020204" pitchFamily="34" charset="0"/>
              <a:buChar char="•"/>
            </a:pPr>
            <a:r>
              <a:rPr lang="en-GB" sz="2000" b="0"/>
              <a:t>Light sparklers one at a time &amp; always wear gloves.</a:t>
            </a:r>
          </a:p>
          <a:p>
            <a:pPr marL="342900" indent="-342900">
              <a:lnSpc>
                <a:spcPct val="90000"/>
              </a:lnSpc>
              <a:buFont typeface="Arial" panose="020B0604020202020204" pitchFamily="34" charset="0"/>
              <a:buChar char="•"/>
            </a:pPr>
            <a:endParaRPr lang="en-GB" sz="2000" b="0"/>
          </a:p>
          <a:p>
            <a:pPr marL="342900" indent="-342900">
              <a:lnSpc>
                <a:spcPct val="90000"/>
              </a:lnSpc>
              <a:buFont typeface="Arial" panose="020B0604020202020204" pitchFamily="34" charset="0"/>
              <a:buChar char="•"/>
            </a:pPr>
            <a:r>
              <a:rPr lang="en-GB" sz="2000" b="0"/>
              <a:t>Supervise smaller children &amp; never give sparklers to a child under five.</a:t>
            </a:r>
          </a:p>
          <a:p>
            <a:pPr marL="342900" indent="-342900">
              <a:lnSpc>
                <a:spcPct val="90000"/>
              </a:lnSpc>
              <a:buFont typeface="Arial" panose="020B0604020202020204" pitchFamily="34" charset="0"/>
              <a:buChar char="•"/>
            </a:pPr>
            <a:r>
              <a:rPr lang="en-GB" b="0"/>
              <a:t>Have bucket of cold water nearby to drop the spent sparkler rods into.</a:t>
            </a:r>
          </a:p>
          <a:p>
            <a:pPr marL="342900" indent="-342900">
              <a:lnSpc>
                <a:spcPct val="90000"/>
              </a:lnSpc>
              <a:buFont typeface="Arial" panose="020B0604020202020204" pitchFamily="34" charset="0"/>
              <a:buChar char="•"/>
            </a:pPr>
            <a:r>
              <a:rPr lang="en-GB" sz="2000" b="0"/>
              <a:t>Never throw sparklers.</a:t>
            </a:r>
          </a:p>
        </p:txBody>
      </p:sp>
      <p:pic>
        <p:nvPicPr>
          <p:cNvPr id="4" name="Content Placeholder 3">
            <a:extLst>
              <a:ext uri="{FF2B5EF4-FFF2-40B4-BE49-F238E27FC236}">
                <a16:creationId xmlns:a16="http://schemas.microsoft.com/office/drawing/2014/main" id="{C5A6150A-144E-45B8-9AF1-82CCF4ECB3AF}"/>
              </a:ext>
              <a:ext uri="{C183D7F6-B498-43B3-948B-1728B52AA6E4}">
                <adec:decorative xmlns:adec="http://schemas.microsoft.com/office/drawing/2017/decorative" val="1"/>
              </a:ext>
            </a:extLst>
          </p:cNvPr>
          <p:cNvPicPr>
            <a:picLocks noGrp="1" noChangeAspect="1"/>
          </p:cNvPicPr>
          <p:nvPr>
            <p:ph sz="half" idx="4294967295"/>
          </p:nvPr>
        </p:nvPicPr>
        <p:blipFill>
          <a:blip r:embed="rId3"/>
          <a:stretch>
            <a:fillRect/>
          </a:stretch>
        </p:blipFill>
        <p:spPr>
          <a:xfrm>
            <a:off x="5575023" y="1777476"/>
            <a:ext cx="3311525" cy="4143375"/>
          </a:xfrm>
          <a:prstGeom prst="rect">
            <a:avLst/>
          </a:prstGeom>
          <a:ln>
            <a:noFill/>
          </a:ln>
          <a:effectLst>
            <a:softEdge rad="112500"/>
          </a:effectLst>
        </p:spPr>
      </p:pic>
    </p:spTree>
    <p:extLst>
      <p:ext uri="{BB962C8B-B14F-4D97-AF65-F5344CB8AC3E}">
        <p14:creationId xmlns:p14="http://schemas.microsoft.com/office/powerpoint/2010/main" val="22819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95101C-ED86-4FF6-BFE3-7B3A4338037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27" y="660550"/>
            <a:ext cx="2197321" cy="2168153"/>
          </a:xfrm>
          <a:prstGeom prst="rect">
            <a:avLst/>
          </a:prstGeom>
          <a:noFill/>
        </p:spPr>
      </p:pic>
      <p:sp>
        <p:nvSpPr>
          <p:cNvPr id="3" name="Title 2">
            <a:extLst>
              <a:ext uri="{FF2B5EF4-FFF2-40B4-BE49-F238E27FC236}">
                <a16:creationId xmlns:a16="http://schemas.microsoft.com/office/drawing/2014/main" id="{03DCC05D-5E6B-4FF0-972B-D04E37FCCD7B}"/>
              </a:ext>
            </a:extLst>
          </p:cNvPr>
          <p:cNvSpPr txBox="1">
            <a:spLocks noGrp="1"/>
          </p:cNvSpPr>
          <p:nvPr>
            <p:ph type="title" idx="4294967295"/>
          </p:nvPr>
        </p:nvSpPr>
        <p:spPr>
          <a:xfrm>
            <a:off x="143508" y="2828703"/>
            <a:ext cx="8856984" cy="36933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Due to Covid-19, organised firework displays will not be held this year. Please do not build bonfires as these damage property, the environment and draw Fire Engines away from where they are needed. </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1"/>
                </a:solidFill>
                <a:effectLst/>
                <a:uLnTx/>
                <a:uFillTx/>
                <a:latin typeface="+mn-lt"/>
                <a:ea typeface="+mn-ea"/>
                <a:cs typeface="+mn-cs"/>
              </a:rPr>
              <a:t>Social distancing rules allows you to mix only with members of your household or support bubble. The Fire Service is strongly advising communities not to have events at home.</a:t>
            </a:r>
          </a:p>
        </p:txBody>
      </p:sp>
      <p:pic>
        <p:nvPicPr>
          <p:cNvPr id="5" name="Picture 4">
            <a:extLst>
              <a:ext uri="{FF2B5EF4-FFF2-40B4-BE49-F238E27FC236}">
                <a16:creationId xmlns:a16="http://schemas.microsoft.com/office/drawing/2014/main" id="{DC8E25F9-F229-4B42-99AD-07EB08499AB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03848" y="908297"/>
            <a:ext cx="5389331" cy="1920406"/>
          </a:xfrm>
          <a:prstGeom prst="rect">
            <a:avLst/>
          </a:prstGeom>
        </p:spPr>
      </p:pic>
    </p:spTree>
    <p:extLst>
      <p:ext uri="{BB962C8B-B14F-4D97-AF65-F5344CB8AC3E}">
        <p14:creationId xmlns:p14="http://schemas.microsoft.com/office/powerpoint/2010/main" val="2143220872"/>
      </p:ext>
    </p:extLst>
  </p:cSld>
  <p:clrMapOvr>
    <a:masterClrMapping/>
  </p:clrMapOvr>
</p:sld>
</file>

<file path=ppt/theme/theme1.xml><?xml version="1.0" encoding="utf-8"?>
<a:theme xmlns:a="http://schemas.openxmlformats.org/drawingml/2006/main" name="CDDFRS PowerPoint 2010">
  <a:themeElements>
    <a:clrScheme name="CDDFRS Approved Colours">
      <a:dk1>
        <a:srgbClr val="191D1F"/>
      </a:dk1>
      <a:lt1>
        <a:srgbClr val="FFFFFF"/>
      </a:lt1>
      <a:dk2>
        <a:srgbClr val="002664"/>
      </a:dk2>
      <a:lt2>
        <a:srgbClr val="CE8E00"/>
      </a:lt2>
      <a:accent1>
        <a:srgbClr val="D52B1E"/>
      </a:accent1>
      <a:accent2>
        <a:srgbClr val="BCD4C3"/>
      </a:accent2>
      <a:accent3>
        <a:srgbClr val="A0CFEB"/>
      </a:accent3>
      <a:accent4>
        <a:srgbClr val="F9E814"/>
      </a:accent4>
      <a:accent5>
        <a:srgbClr val="ED8000"/>
      </a:accent5>
      <a:accent6>
        <a:srgbClr val="0051BA"/>
      </a:accent6>
      <a:hlink>
        <a:srgbClr val="BCBDBC"/>
      </a:hlink>
      <a:folHlink>
        <a:srgbClr val="005C40"/>
      </a:folHlink>
    </a:clrScheme>
    <a:fontScheme name="CDDFRS">
      <a:majorFont>
        <a:latin typeface="Tahom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25AAE3B4DF254BA4D483A2D62780B5" ma:contentTypeVersion="13" ma:contentTypeDescription="Create a new document." ma:contentTypeScope="" ma:versionID="e235992a768431a1b9bb419afcfe66e3">
  <xsd:schema xmlns:xsd="http://www.w3.org/2001/XMLSchema" xmlns:xs="http://www.w3.org/2001/XMLSchema" xmlns:p="http://schemas.microsoft.com/office/2006/metadata/properties" xmlns:ns3="3454c3c1-258b-41d9-b403-96137f071715" xmlns:ns4="cc9a0a29-1d2d-455c-85a5-a65612accc1e" targetNamespace="http://schemas.microsoft.com/office/2006/metadata/properties" ma:root="true" ma:fieldsID="f77ca992e7bf44caf7e6d7c3c9b82ed5" ns3:_="" ns4:_="">
    <xsd:import namespace="3454c3c1-258b-41d9-b403-96137f071715"/>
    <xsd:import namespace="cc9a0a29-1d2d-455c-85a5-a65612accc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54c3c1-258b-41d9-b403-96137f0717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9a0a29-1d2d-455c-85a5-a65612accc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E3C9B5-093D-450C-9B9F-02E93F050D77}">
  <ds:schemaRefs>
    <ds:schemaRef ds:uri="3454c3c1-258b-41d9-b403-96137f071715"/>
    <ds:schemaRef ds:uri="cc9a0a29-1d2d-455c-85a5-a65612accc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7FA46E-C6F7-41DB-9517-81140F2399AE}">
  <ds:schemaRefs>
    <ds:schemaRef ds:uri="http://schemas.microsoft.com/office/infopath/2007/PartnerControls"/>
    <ds:schemaRef ds:uri="http://purl.org/dc/elements/1.1/"/>
    <ds:schemaRef ds:uri="http://schemas.microsoft.com/office/2006/metadata/properties"/>
    <ds:schemaRef ds:uri="3454c3c1-258b-41d9-b403-96137f071715"/>
    <ds:schemaRef ds:uri="http://purl.org/dc/terms/"/>
    <ds:schemaRef ds:uri="http://schemas.openxmlformats.org/package/2006/metadata/core-properties"/>
    <ds:schemaRef ds:uri="http://schemas.microsoft.com/office/2006/documentManagement/types"/>
    <ds:schemaRef ds:uri="cc9a0a29-1d2d-455c-85a5-a65612accc1e"/>
    <ds:schemaRef ds:uri="http://www.w3.org/XML/1998/namespace"/>
    <ds:schemaRef ds:uri="http://purl.org/dc/dcmitype/"/>
  </ds:schemaRefs>
</ds:datastoreItem>
</file>

<file path=customXml/itemProps3.xml><?xml version="1.0" encoding="utf-8"?>
<ds:datastoreItem xmlns:ds="http://schemas.openxmlformats.org/officeDocument/2006/customXml" ds:itemID="{FFDD4938-C361-4983-B5F4-371ED86243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818</Words>
  <Application>Microsoft Office PowerPoint</Application>
  <PresentationFormat>On-screen Show (4:3)</PresentationFormat>
  <Paragraphs>89</Paragraphs>
  <Slides>10</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Franklin Gothic Demi</vt:lpstr>
      <vt:lpstr>Verdana</vt:lpstr>
      <vt:lpstr>Wingdings</vt:lpstr>
      <vt:lpstr>CDDFRS PowerPoint 2010</vt:lpstr>
      <vt:lpstr>Bonfire night video</vt:lpstr>
      <vt:lpstr>BONFIRE NIGHT &amp; FIREWORK SAFETY FOR  SECONDARY SCHOOLS. </vt:lpstr>
      <vt:lpstr>Aims of this presentation</vt:lpstr>
      <vt:lpstr>Did you know?</vt:lpstr>
      <vt:lpstr>Did you also know?</vt:lpstr>
      <vt:lpstr>We all should know</vt:lpstr>
      <vt:lpstr>Know the Fireworks Code</vt:lpstr>
      <vt:lpstr>Even Sparklers can be dangerous</vt:lpstr>
      <vt:lpstr> Due to Covid-19, organised firework displays will not be held this year. Please do not build bonfires as these damage property, the environment and draw Fire Engines away from where they are needed.   Social distancing rules allows you to mix only with members of your household or support bubble. The Fire Service is strongly advising communities not to have events at home.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Porter</dc:creator>
  <cp:lastModifiedBy>Celeste Nattrass</cp:lastModifiedBy>
  <cp:revision>1</cp:revision>
  <dcterms:created xsi:type="dcterms:W3CDTF">2020-10-06T14:57:54Z</dcterms:created>
  <dcterms:modified xsi:type="dcterms:W3CDTF">2020-10-07T10:51:49Z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d4d30f-3b1f-47ed-8343-c22f589d0516_Enabled">
    <vt:lpwstr>True</vt:lpwstr>
  </property>
  <property fmtid="{D5CDD505-2E9C-101B-9397-08002B2CF9AE}" pid="3" name="MSIP_Label_2dd4d30f-3b1f-47ed-8343-c22f589d0516_SiteId">
    <vt:lpwstr>1441d9f6-0ea0-4c53-9e04-b6a546923354</vt:lpwstr>
  </property>
  <property fmtid="{D5CDD505-2E9C-101B-9397-08002B2CF9AE}" pid="4" name="MSIP_Label_2dd4d30f-3b1f-47ed-8343-c22f589d0516_Owner">
    <vt:lpwstr>cheryl.porter@ddfire.gov.uk</vt:lpwstr>
  </property>
  <property fmtid="{D5CDD505-2E9C-101B-9397-08002B2CF9AE}" pid="5" name="MSIP_Label_2dd4d30f-3b1f-47ed-8343-c22f589d0516_SetDate">
    <vt:lpwstr>2020-10-07T10:04:07.3056879Z</vt:lpwstr>
  </property>
  <property fmtid="{D5CDD505-2E9C-101B-9397-08002B2CF9AE}" pid="6" name="MSIP_Label_2dd4d30f-3b1f-47ed-8343-c22f589d0516_Name">
    <vt:lpwstr>OFFICIAL - NO VISUAL MARK</vt:lpwstr>
  </property>
  <property fmtid="{D5CDD505-2E9C-101B-9397-08002B2CF9AE}" pid="7" name="MSIP_Label_2dd4d30f-3b1f-47ed-8343-c22f589d0516_Application">
    <vt:lpwstr>Microsoft Azure Information Protection</vt:lpwstr>
  </property>
  <property fmtid="{D5CDD505-2E9C-101B-9397-08002B2CF9AE}" pid="8" name="MSIP_Label_2dd4d30f-3b1f-47ed-8343-c22f589d0516_ActionId">
    <vt:lpwstr>2f075933-209c-4395-b7f5-6c067f161f99</vt:lpwstr>
  </property>
  <property fmtid="{D5CDD505-2E9C-101B-9397-08002B2CF9AE}" pid="9" name="MSIP_Label_2dd4d30f-3b1f-47ed-8343-c22f589d0516_Extended_MSFT_Method">
    <vt:lpwstr>Automatic</vt:lpwstr>
  </property>
  <property fmtid="{D5CDD505-2E9C-101B-9397-08002B2CF9AE}" pid="10" name="MSIP_Label_2c910348-fd40-4d7d-b047-71cb62379ea6_Enabled">
    <vt:lpwstr>True</vt:lpwstr>
  </property>
  <property fmtid="{D5CDD505-2E9C-101B-9397-08002B2CF9AE}" pid="11" name="MSIP_Label_2c910348-fd40-4d7d-b047-71cb62379ea6_SiteId">
    <vt:lpwstr>1441d9f6-0ea0-4c53-9e04-b6a546923354</vt:lpwstr>
  </property>
  <property fmtid="{D5CDD505-2E9C-101B-9397-08002B2CF9AE}" pid="12" name="MSIP_Label_2c910348-fd40-4d7d-b047-71cb62379ea6_SetDate">
    <vt:lpwstr>2020-10-07T08:29:34Z</vt:lpwstr>
  </property>
  <property fmtid="{D5CDD505-2E9C-101B-9397-08002B2CF9AE}" pid="13" name="MSIP_Label_2c910348-fd40-4d7d-b047-71cb62379ea6_Name">
    <vt:lpwstr>OFFICIAL - NO VISUAL MARK</vt:lpwstr>
  </property>
  <property fmtid="{D5CDD505-2E9C-101B-9397-08002B2CF9AE}" pid="14" name="MSIP_Label_2c910348-fd40-4d7d-b047-71cb62379ea6_ActionId">
    <vt:lpwstr>ddae159b-41ab-461b-8940-c57d88b1635e</vt:lpwstr>
  </property>
  <property fmtid="{D5CDD505-2E9C-101B-9397-08002B2CF9AE}" pid="15" name="MSIP_Label_2c910348-fd40-4d7d-b047-71cb62379ea6_Extended_MSFT_Method">
    <vt:lpwstr>Automatic</vt:lpwstr>
  </property>
  <property fmtid="{D5CDD505-2E9C-101B-9397-08002B2CF9AE}" pid="16" name="Sensitivity">
    <vt:lpwstr>OFFICIAL - NO VISUAL MARK OFFICIAL - NO VISUAL MARK</vt:lpwstr>
  </property>
</Properties>
</file>